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21"/>
  </p:handoutMasterIdLst>
  <p:sldIdLst>
    <p:sldId id="606" r:id="rId3"/>
    <p:sldId id="639" r:id="rId5"/>
    <p:sldId id="787" r:id="rId6"/>
    <p:sldId id="786" r:id="rId7"/>
    <p:sldId id="748" r:id="rId8"/>
    <p:sldId id="616" r:id="rId9"/>
    <p:sldId id="782" r:id="rId10"/>
    <p:sldId id="795" r:id="rId11"/>
    <p:sldId id="752" r:id="rId12"/>
    <p:sldId id="793" r:id="rId13"/>
    <p:sldId id="792" r:id="rId14"/>
    <p:sldId id="783" r:id="rId15"/>
    <p:sldId id="784" r:id="rId16"/>
    <p:sldId id="785" r:id="rId17"/>
    <p:sldId id="750" r:id="rId18"/>
    <p:sldId id="751" r:id="rId19"/>
    <p:sldId id="749" r:id="rId20"/>
  </p:sldIdLst>
  <p:sldSz cx="12192000" cy="6858000"/>
  <p:notesSz cx="6858000" cy="9144000"/>
  <p:embeddedFontLst>
    <p:embeddedFont>
      <p:font typeface="汉仪中黑简" panose="02010600000101010101" charset="-122"/>
      <p:regular r:id="rId26"/>
    </p:embeddedFont>
    <p:embeddedFont>
      <p:font typeface="黑体" panose="02010609060101010101" charset="-122"/>
      <p:regular r:id="rId27"/>
    </p:embeddedFont>
    <p:embeddedFont>
      <p:font typeface="微软雅黑" panose="020B0503020204020204" charset="-122"/>
      <p:regular r:id="rId28"/>
    </p:embeddedFont>
    <p:embeddedFont>
      <p:font typeface="Calibri" panose="020F0502020204030204" charset="0"/>
      <p:regular r:id="rId29"/>
      <p:bold r:id="rId30"/>
      <p:italic r:id="rId31"/>
      <p:boldItalic r:id="rId32"/>
    </p:embeddedFont>
  </p:embeddedFontLst>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8" userDrawn="1">
          <p15:clr>
            <a:srgbClr val="A4A3A4"/>
          </p15:clr>
        </p15:guide>
        <p15:guide id="2" pos="375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思蜀" initials="刘思蜀" lastIdx="1" clrIdx="0"/>
  <p:cmAuthor id="2" name="作者" initials="A" lastIdx="0" clrIdx="1"/>
  <p:cmAuthor id="3" name="Lenovo" initials="L" lastIdx="3"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2497F"/>
    <a:srgbClr val="0F4C83"/>
    <a:srgbClr val="F5F5F0"/>
    <a:srgbClr val="E3E3E1"/>
    <a:srgbClr val="F2F2F2"/>
    <a:srgbClr val="6096E6"/>
    <a:srgbClr val="58A8EC"/>
    <a:srgbClr val="DEE4E5"/>
    <a:srgbClr val="0B385F"/>
    <a:srgbClr val="4C76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showGuides="1">
      <p:cViewPr varScale="1">
        <p:scale>
          <a:sx n="119" d="100"/>
          <a:sy n="119" d="100"/>
        </p:scale>
        <p:origin x="96" y="91"/>
      </p:cViewPr>
      <p:guideLst>
        <p:guide orient="horz" pos="2188"/>
        <p:guide pos="3753"/>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3" Type="http://schemas.openxmlformats.org/officeDocument/2006/relationships/tags" Target="tags/tag79.xml"/><Relationship Id="rId32" Type="http://schemas.openxmlformats.org/officeDocument/2006/relationships/font" Target="fonts/font7.fntdata"/><Relationship Id="rId31" Type="http://schemas.openxmlformats.org/officeDocument/2006/relationships/font" Target="fonts/font6.fntdata"/><Relationship Id="rId30" Type="http://schemas.openxmlformats.org/officeDocument/2006/relationships/font" Target="fonts/font5.fntdata"/><Relationship Id="rId3" Type="http://schemas.openxmlformats.org/officeDocument/2006/relationships/slide" Target="slides/slide1.xml"/><Relationship Id="rId29" Type="http://schemas.openxmlformats.org/officeDocument/2006/relationships/font" Target="fonts/font4.fntdata"/><Relationship Id="rId28" Type="http://schemas.openxmlformats.org/officeDocument/2006/relationships/font" Target="fonts/font3.fntdata"/><Relationship Id="rId27" Type="http://schemas.openxmlformats.org/officeDocument/2006/relationships/font" Target="fonts/font2.fntdata"/><Relationship Id="rId26" Type="http://schemas.openxmlformats.org/officeDocument/2006/relationships/font" Target="fonts/font1.fntdata"/><Relationship Id="rId25" Type="http://schemas.openxmlformats.org/officeDocument/2006/relationships/commentAuthors" Target="commentAuthors.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handoutMaster" Target="handoutMasters/handoutMaster1.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D62F03-8779-4CA7-AFEB-F09C5FF0921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D62F03-8779-4CA7-AFEB-F09C5FF0921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D62F03-8779-4CA7-AFEB-F09C5FF0921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D62F03-8779-4CA7-AFEB-F09C5FF0921B}"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D62F03-8779-4CA7-AFEB-F09C5FF0921B}"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D62F03-8779-4CA7-AFEB-F09C5FF0921B}"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D62F03-8779-4CA7-AFEB-F09C5FF0921B}"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D62F03-8779-4CA7-AFEB-F09C5FF0921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D62F03-8779-4CA7-AFEB-F09C5FF0921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D62F03-8779-4CA7-AFEB-F09C5FF0921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D62F03-8779-4CA7-AFEB-F09C5FF0921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D62F03-8779-4CA7-AFEB-F09C5FF0921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D62F03-8779-4CA7-AFEB-F09C5FF0921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D62F03-8779-4CA7-AFEB-F09C5FF0921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D62F03-8779-4CA7-AFEB-F09C5FF0921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D62F03-8779-4CA7-AFEB-F09C5FF0921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9_Title Slide">
    <p:spTree>
      <p:nvGrpSpPr>
        <p:cNvPr id="1" name=""/>
        <p:cNvGrpSpPr/>
        <p:nvPr/>
      </p:nvGrpSpPr>
      <p:grpSpPr>
        <a:xfrm>
          <a:off x="0" y="0"/>
          <a:ext cx="0" cy="0"/>
          <a:chOff x="0" y="0"/>
          <a:chExt cx="0" cy="0"/>
        </a:xfrm>
      </p:grpSpPr>
      <p:sp>
        <p:nvSpPr>
          <p:cNvPr id="123" name="Shape 123"/>
          <p:cNvSpPr>
            <a:spLocks noGrp="1"/>
          </p:cNvSpPr>
          <p:nvPr>
            <p:ph type="pic" idx="13"/>
          </p:nvPr>
        </p:nvSpPr>
        <p:spPr>
          <a:xfrm>
            <a:off x="1673942" y="-1"/>
            <a:ext cx="10518058" cy="6214512"/>
          </a:xfrm>
          <a:prstGeom prst="rect">
            <a:avLst/>
          </a:prstGeom>
        </p:spPr>
        <p:txBody>
          <a:bodyPr lIns="95051" rIns="95051"/>
          <a:lstStyle/>
          <a:p/>
        </p:txBody>
      </p:sp>
      <p:sp>
        <p:nvSpPr>
          <p:cNvPr id="124" name="Shape 124"/>
          <p:cNvSpPr>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页-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tags" Target="../tags/tag61.xml"/><Relationship Id="rId20" Type="http://schemas.openxmlformats.org/officeDocument/2006/relationships/tags" Target="../tags/tag60.xml"/><Relationship Id="rId2" Type="http://schemas.openxmlformats.org/officeDocument/2006/relationships/slideLayout" Target="../slideLayouts/slideLayout2.xml"/><Relationship Id="rId19" Type="http://schemas.openxmlformats.org/officeDocument/2006/relationships/tags" Target="../tags/tag59.xml"/><Relationship Id="rId18" Type="http://schemas.openxmlformats.org/officeDocument/2006/relationships/tags" Target="../tags/tag58.xml"/><Relationship Id="rId17" Type="http://schemas.openxmlformats.org/officeDocument/2006/relationships/tags" Target="../tags/tag5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7"/>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8"/>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9"/>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0"/>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1"/>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6.xml"/><Relationship Id="rId3" Type="http://schemas.openxmlformats.org/officeDocument/2006/relationships/tags" Target="../tags/tag62.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1.xml"/><Relationship Id="rId5" Type="http://schemas.openxmlformats.org/officeDocument/2006/relationships/tags" Target="../tags/tag71.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1.xml"/><Relationship Id="rId5" Type="http://schemas.openxmlformats.org/officeDocument/2006/relationships/tags" Target="../tags/tag72.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xml"/><Relationship Id="rId3" Type="http://schemas.openxmlformats.org/officeDocument/2006/relationships/tags" Target="../tags/tag73.xml"/><Relationship Id="rId2" Type="http://schemas.openxmlformats.org/officeDocument/2006/relationships/image" Target="../media/image18.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1.xml"/><Relationship Id="rId6" Type="http://schemas.openxmlformats.org/officeDocument/2006/relationships/tags" Target="../tags/tag74.xml"/><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tags" Target="../tags/tag75.xml"/><Relationship Id="rId2" Type="http://schemas.openxmlformats.org/officeDocument/2006/relationships/image" Target="../media/image23.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xml"/><Relationship Id="rId3" Type="http://schemas.openxmlformats.org/officeDocument/2006/relationships/tags" Target="../tags/tag76.xml"/><Relationship Id="rId2" Type="http://schemas.openxmlformats.org/officeDocument/2006/relationships/image" Target="../media/image24.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xml"/><Relationship Id="rId3" Type="http://schemas.openxmlformats.org/officeDocument/2006/relationships/tags" Target="../tags/tag77.xml"/><Relationship Id="rId2" Type="http://schemas.openxmlformats.org/officeDocument/2006/relationships/image" Target="../media/image25.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xml"/><Relationship Id="rId3" Type="http://schemas.openxmlformats.org/officeDocument/2006/relationships/tags" Target="../tags/tag78.xml"/><Relationship Id="rId2" Type="http://schemas.openxmlformats.org/officeDocument/2006/relationships/image" Target="../media/image26.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tags" Target="../tags/tag63.xml"/><Relationship Id="rId2" Type="http://schemas.openxmlformats.org/officeDocument/2006/relationships/image" Target="../media/image3.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tags" Target="../tags/tag64.xml"/><Relationship Id="rId2" Type="http://schemas.openxmlformats.org/officeDocument/2006/relationships/image" Target="../media/image4.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xml"/><Relationship Id="rId3" Type="http://schemas.openxmlformats.org/officeDocument/2006/relationships/tags" Target="../tags/tag65.xml"/><Relationship Id="rId2" Type="http://schemas.openxmlformats.org/officeDocument/2006/relationships/image" Target="../media/image5.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1.xml"/><Relationship Id="rId6" Type="http://schemas.openxmlformats.org/officeDocument/2006/relationships/tags" Target="../tags/tag66.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xml"/><Relationship Id="rId3" Type="http://schemas.openxmlformats.org/officeDocument/2006/relationships/tags" Target="../tags/tag67.xml"/><Relationship Id="rId2" Type="http://schemas.openxmlformats.org/officeDocument/2006/relationships/image" Target="../media/image10.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tags" Target="../tags/tag68.xml"/><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xml"/><Relationship Id="rId3" Type="http://schemas.openxmlformats.org/officeDocument/2006/relationships/tags" Target="../tags/tag69.xml"/><Relationship Id="rId2" Type="http://schemas.openxmlformats.org/officeDocument/2006/relationships/image" Target="../media/image10.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tags" Target="../tags/tag70.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758555" y="5060950"/>
            <a:ext cx="2723515" cy="398780"/>
          </a:xfrm>
          <a:prstGeom prst="rect">
            <a:avLst/>
          </a:prstGeom>
          <a:noFill/>
        </p:spPr>
        <p:txBody>
          <a:bodyPr wrap="square" rtlCol="0">
            <a:spAutoFit/>
          </a:bodyPr>
          <a:lstStyle/>
          <a:p>
            <a:r>
              <a:rPr lang="zh-CN" altLang="en-US" sz="2000"/>
              <a:t>汇报人：王振行</a:t>
            </a:r>
            <a:endParaRPr lang="zh-CN" altLang="en-US" sz="2000"/>
          </a:p>
        </p:txBody>
      </p:sp>
      <p:sp>
        <p:nvSpPr>
          <p:cNvPr id="7" name="文本框 6"/>
          <p:cNvSpPr txBox="1"/>
          <p:nvPr/>
        </p:nvSpPr>
        <p:spPr>
          <a:xfrm>
            <a:off x="8758555" y="5715000"/>
            <a:ext cx="2157730" cy="398780"/>
          </a:xfrm>
          <a:prstGeom prst="rect">
            <a:avLst/>
          </a:prstGeom>
          <a:noFill/>
        </p:spPr>
        <p:txBody>
          <a:bodyPr wrap="square" rtlCol="0">
            <a:spAutoFit/>
          </a:bodyPr>
          <a:lstStyle/>
          <a:p>
            <a:r>
              <a:rPr lang="zh-CN" altLang="en-US" sz="2000"/>
              <a:t>导师：董敏</a:t>
            </a:r>
            <a:endParaRPr lang="zh-CN" altLang="en-US" sz="2000"/>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8" name="文本框 7"/>
          <p:cNvSpPr txBox="1"/>
          <p:nvPr/>
        </p:nvSpPr>
        <p:spPr>
          <a:xfrm>
            <a:off x="8758555" y="4563983"/>
            <a:ext cx="2157730" cy="368300"/>
          </a:xfrm>
          <a:prstGeom prst="rect">
            <a:avLst/>
          </a:prstGeom>
          <a:noFill/>
        </p:spPr>
        <p:txBody>
          <a:bodyPr wrap="square" rtlCol="0">
            <a:spAutoFit/>
          </a:bodyPr>
          <a:lstStyle/>
          <a:p>
            <a:r>
              <a:rPr lang="zh-CN" altLang="en-US" dirty="0"/>
              <a:t>来源：</a:t>
            </a:r>
            <a:r>
              <a:rPr lang="en-US" altLang="zh-CN" dirty="0"/>
              <a:t>AAAI2024</a:t>
            </a:r>
            <a:endParaRPr lang="en-US" altLang="zh-CN" dirty="0"/>
          </a:p>
        </p:txBody>
      </p:sp>
      <p:pic>
        <p:nvPicPr>
          <p:cNvPr id="5" name="图片 4"/>
          <p:cNvPicPr>
            <a:picLocks noChangeAspect="1"/>
          </p:cNvPicPr>
          <p:nvPr/>
        </p:nvPicPr>
        <p:blipFill>
          <a:blip r:embed="rId2"/>
          <a:stretch>
            <a:fillRect/>
          </a:stretch>
        </p:blipFill>
        <p:spPr>
          <a:xfrm>
            <a:off x="838200" y="1202055"/>
            <a:ext cx="10591800" cy="2847975"/>
          </a:xfrm>
          <a:prstGeom prst="rect">
            <a:avLst/>
          </a:prstGeom>
        </p:spPr>
      </p:pic>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37465" y="695325"/>
            <a:ext cx="4871720"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79335" y="695960"/>
            <a:ext cx="4822825"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5191760" y="495300"/>
            <a:ext cx="1807845" cy="401320"/>
          </a:xfrm>
          <a:prstGeom prst="round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dirty="0">
                <a:solidFill>
                  <a:schemeClr val="tx1"/>
                </a:solidFill>
                <a:latin typeface="汉仪中黑简" panose="02010600000101010101" charset="-122"/>
                <a:ea typeface="汉仪中黑简" panose="02010600000101010101" charset="-122"/>
                <a:sym typeface="+mn-ea"/>
              </a:rPr>
              <a:t>方法</a:t>
            </a:r>
            <a:endParaRPr lang="zh-CN" altLang="en-US" sz="2000" dirty="0">
              <a:solidFill>
                <a:schemeClr val="tx1"/>
              </a:solidFill>
              <a:latin typeface="汉仪中黑简" panose="02010600000101010101" charset="-122"/>
              <a:ea typeface="汉仪中黑简" panose="02010600000101010101" charset="-122"/>
              <a:sym typeface="+mn-ea"/>
            </a:endParaRPr>
          </a:p>
        </p:txBody>
      </p:sp>
      <p:sp>
        <p:nvSpPr>
          <p:cNvPr id="21" name="文本框 20"/>
          <p:cNvSpPr txBox="1"/>
          <p:nvPr/>
        </p:nvSpPr>
        <p:spPr>
          <a:xfrm>
            <a:off x="10102215" y="5631815"/>
            <a:ext cx="4064000" cy="368300"/>
          </a:xfrm>
          <a:prstGeom prst="rect">
            <a:avLst/>
          </a:prstGeom>
          <a:noFill/>
        </p:spPr>
        <p:txBody>
          <a:bodyPr wrap="square" rtlCol="0">
            <a:spAutoFit/>
          </a:bodyPr>
          <a:lstStyle/>
          <a:p>
            <a:endParaRPr lang="zh-CN" altLang="en-US"/>
          </a:p>
        </p:txBody>
      </p: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grpSp>
        <p:nvGrpSpPr>
          <p:cNvPr id="2" name="组合 1"/>
          <p:cNvGrpSpPr/>
          <p:nvPr/>
        </p:nvGrpSpPr>
        <p:grpSpPr>
          <a:xfrm>
            <a:off x="10259695" y="5013960"/>
            <a:ext cx="1123950" cy="1649730"/>
            <a:chOff x="8057" y="5646"/>
            <a:chExt cx="3180" cy="4668"/>
          </a:xfrm>
        </p:grpSpPr>
        <p:cxnSp>
          <p:nvCxnSpPr>
            <p:cNvPr id="9" name="直接连接符 8"/>
            <p:cNvCxnSpPr/>
            <p:nvPr/>
          </p:nvCxnSpPr>
          <p:spPr>
            <a:xfrm>
              <a:off x="10043" y="7392"/>
              <a:ext cx="0" cy="382"/>
            </a:xfrm>
            <a:prstGeom prst="line">
              <a:avLst/>
            </a:prstGeom>
            <a:solidFill>
              <a:srgbClr val="0F4C83"/>
            </a:solidFill>
            <a:ln w="25400" cmpd="sng">
              <a:solidFill>
                <a:schemeClr val="tx2">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015" y="7397"/>
              <a:ext cx="0" cy="382"/>
            </a:xfrm>
            <a:prstGeom prst="line">
              <a:avLst/>
            </a:prstGeom>
            <a:solidFill>
              <a:srgbClr val="0F4C83"/>
            </a:solidFill>
            <a:ln w="12700">
              <a:solidFill>
                <a:srgbClr val="0F4C83"/>
              </a:solidFill>
            </a:ln>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a:off x="9726" y="5646"/>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8057" y="7392"/>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V="1">
              <a:off x="10043" y="8186"/>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25400" cmpd="sng">
              <a:solidFill>
                <a:srgbClr val="5E75BA">
                  <a:alpha val="27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0015" y="8181"/>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12700">
              <a:solidFill>
                <a:srgbClr val="0F4C83">
                  <a:alpha val="50000"/>
                </a:srgbClr>
              </a:solidFill>
            </a:ln>
          </p:spPr>
          <p:style>
            <a:lnRef idx="1">
              <a:schemeClr val="accent1"/>
            </a:lnRef>
            <a:fillRef idx="0">
              <a:schemeClr val="accent1"/>
            </a:fillRef>
            <a:effectRef idx="0">
              <a:schemeClr val="accent1"/>
            </a:effectRef>
            <a:fontRef idx="minor">
              <a:schemeClr val="tx1"/>
            </a:fontRef>
          </p:style>
        </p:cxnSp>
        <p:sp>
          <p:nvSpPr>
            <p:cNvPr id="17" name="任意多边形 16"/>
            <p:cNvSpPr/>
            <p:nvPr/>
          </p:nvSpPr>
          <p:spPr>
            <a:xfrm flipV="1">
              <a:off x="9726" y="8304"/>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gradFill>
              <a:gsLst>
                <a:gs pos="0">
                  <a:schemeClr val="bg1"/>
                </a:gs>
                <a:gs pos="55000">
                  <a:srgbClr val="D7E5F9">
                    <a:alpha val="24000"/>
                  </a:srgbClr>
                </a:gs>
                <a:gs pos="63000">
                  <a:schemeClr val="accent1">
                    <a:lumMod val="45000"/>
                    <a:lumOff val="55000"/>
                    <a:alpha val="45000"/>
                  </a:schemeClr>
                </a:gs>
                <a:gs pos="83000">
                  <a:srgbClr val="9BD1DF"/>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flipV="1">
              <a:off x="8057" y="7980"/>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gradFill>
              <a:gsLst>
                <a:gs pos="0">
                  <a:schemeClr val="bg1"/>
                </a:gs>
                <a:gs pos="55000">
                  <a:srgbClr val="D7E5F9">
                    <a:alpha val="24000"/>
                  </a:srgbClr>
                </a:gs>
                <a:gs pos="63000">
                  <a:schemeClr val="accent1">
                    <a:lumMod val="45000"/>
                    <a:lumOff val="55000"/>
                    <a:alpha val="45000"/>
                  </a:schemeClr>
                </a:gs>
                <a:gs pos="83000">
                  <a:srgbClr val="98CFDD"/>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图片 7"/>
          <p:cNvPicPr>
            <a:picLocks noChangeAspect="1"/>
          </p:cNvPicPr>
          <p:nvPr/>
        </p:nvPicPr>
        <p:blipFill>
          <a:blip r:embed="rId2"/>
          <a:stretch>
            <a:fillRect/>
          </a:stretch>
        </p:blipFill>
        <p:spPr>
          <a:xfrm>
            <a:off x="1101090" y="1598930"/>
            <a:ext cx="5558155" cy="1986280"/>
          </a:xfrm>
          <a:prstGeom prst="rect">
            <a:avLst/>
          </a:prstGeom>
        </p:spPr>
      </p:pic>
      <p:pic>
        <p:nvPicPr>
          <p:cNvPr id="20" name="图片 19"/>
          <p:cNvPicPr>
            <a:picLocks noChangeAspect="1"/>
          </p:cNvPicPr>
          <p:nvPr/>
        </p:nvPicPr>
        <p:blipFill>
          <a:blip r:embed="rId3"/>
          <a:srcRect t="4036"/>
          <a:stretch>
            <a:fillRect/>
          </a:stretch>
        </p:blipFill>
        <p:spPr>
          <a:xfrm>
            <a:off x="1154430" y="4287520"/>
            <a:ext cx="6324600" cy="1343660"/>
          </a:xfrm>
          <a:prstGeom prst="rect">
            <a:avLst/>
          </a:prstGeom>
        </p:spPr>
      </p:pic>
      <p:sp>
        <p:nvSpPr>
          <p:cNvPr id="22" name="文本框 21"/>
          <p:cNvSpPr txBox="1"/>
          <p:nvPr/>
        </p:nvSpPr>
        <p:spPr>
          <a:xfrm>
            <a:off x="989965" y="890905"/>
            <a:ext cx="3267710" cy="368300"/>
          </a:xfrm>
          <a:prstGeom prst="rect">
            <a:avLst/>
          </a:prstGeom>
          <a:noFill/>
        </p:spPr>
        <p:txBody>
          <a:bodyPr wrap="square" rtlCol="0">
            <a:spAutoFit/>
          </a:bodyPr>
          <a:p>
            <a:r>
              <a:rPr lang="zh-CN" altLang="en-US"/>
              <a:t>解耦监督对比</a:t>
            </a:r>
            <a:r>
              <a:rPr lang="zh-CN" altLang="en-US"/>
              <a:t>学习：</a:t>
            </a:r>
            <a:endParaRPr lang="zh-CN" altLang="en-US"/>
          </a:p>
        </p:txBody>
      </p:sp>
      <p:pic>
        <p:nvPicPr>
          <p:cNvPr id="24" name="图片 23"/>
          <p:cNvPicPr>
            <a:picLocks noChangeAspect="1"/>
          </p:cNvPicPr>
          <p:nvPr/>
        </p:nvPicPr>
        <p:blipFill>
          <a:blip r:embed="rId4"/>
          <a:stretch>
            <a:fillRect/>
          </a:stretch>
        </p:blipFill>
        <p:spPr>
          <a:xfrm>
            <a:off x="3105150" y="6197600"/>
            <a:ext cx="1985645" cy="410845"/>
          </a:xfrm>
          <a:prstGeom prst="rect">
            <a:avLst/>
          </a:prstGeom>
        </p:spPr>
      </p:pic>
      <p:sp>
        <p:nvSpPr>
          <p:cNvPr id="25" name="文本框 24"/>
          <p:cNvSpPr txBox="1"/>
          <p:nvPr/>
        </p:nvSpPr>
        <p:spPr>
          <a:xfrm>
            <a:off x="6358890" y="2695575"/>
            <a:ext cx="6096000" cy="368300"/>
          </a:xfrm>
          <a:prstGeom prst="rect">
            <a:avLst/>
          </a:prstGeom>
          <a:noFill/>
        </p:spPr>
        <p:txBody>
          <a:bodyPr wrap="square" rtlCol="0" anchor="t">
            <a:spAutoFit/>
          </a:bodyPr>
          <a:p>
            <a:r>
              <a:rPr lang="zh-CN" altLang="en-US"/>
              <a:t>其中 α ∈ [0, 1] 是预定义的超参数</a:t>
            </a:r>
            <a:endParaRPr lang="zh-CN" altLang="en-US"/>
          </a:p>
        </p:txBody>
      </p:sp>
      <p:sp>
        <p:nvSpPr>
          <p:cNvPr id="27" name="文本框 26"/>
          <p:cNvSpPr txBox="1"/>
          <p:nvPr/>
        </p:nvSpPr>
        <p:spPr>
          <a:xfrm>
            <a:off x="1154430" y="3833495"/>
            <a:ext cx="6096000" cy="368300"/>
          </a:xfrm>
          <a:prstGeom prst="rect">
            <a:avLst/>
          </a:prstGeom>
          <a:noFill/>
        </p:spPr>
        <p:txBody>
          <a:bodyPr wrap="square" rtlCol="0" anchor="t">
            <a:spAutoFit/>
          </a:bodyPr>
          <a:p>
            <a:r>
              <a:rPr lang="zh-CN" altLang="en-US"/>
              <a:t>训练开始时，两种正例的梯度L2范数比为</a:t>
            </a:r>
            <a:endParaRPr lang="zh-CN" altLang="en-US"/>
          </a:p>
        </p:txBody>
      </p:sp>
      <p:sp>
        <p:nvSpPr>
          <p:cNvPr id="28" name="文本框 27"/>
          <p:cNvSpPr txBox="1"/>
          <p:nvPr/>
        </p:nvSpPr>
        <p:spPr>
          <a:xfrm>
            <a:off x="1101090" y="5537835"/>
            <a:ext cx="8952865" cy="368300"/>
          </a:xfrm>
          <a:prstGeom prst="rect">
            <a:avLst/>
          </a:prstGeom>
          <a:noFill/>
        </p:spPr>
        <p:txBody>
          <a:bodyPr wrap="square" rtlCol="0" anchor="t">
            <a:spAutoFit/>
          </a:bodyPr>
          <a:p>
            <a:r>
              <a:rPr lang="zh-CN" altLang="en-US">
                <a:sym typeface="+mn-ea"/>
              </a:rPr>
              <a:t>当模型收敛时，数据增强后的正样本 相对于锚点图像的条件概率</a:t>
            </a:r>
            <a:endParaRPr lang="zh-CN" altLang="en-US">
              <a:sym typeface="+mn-ea"/>
            </a:endParaRPr>
          </a:p>
        </p:txBody>
      </p:sp>
    </p:spTree>
    <p:custDataLst>
      <p:tags r:id="rId5"/>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37465" y="695325"/>
            <a:ext cx="4871720"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79335" y="695960"/>
            <a:ext cx="4822825"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5191760" y="495300"/>
            <a:ext cx="1807845" cy="401320"/>
          </a:xfrm>
          <a:prstGeom prst="round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dirty="0">
                <a:solidFill>
                  <a:schemeClr val="tx1"/>
                </a:solidFill>
                <a:latin typeface="汉仪中黑简" panose="02010600000101010101" charset="-122"/>
                <a:ea typeface="汉仪中黑简" panose="02010600000101010101" charset="-122"/>
                <a:sym typeface="+mn-ea"/>
              </a:rPr>
              <a:t>方法</a:t>
            </a:r>
            <a:endParaRPr lang="zh-CN" altLang="en-US" sz="2000" dirty="0">
              <a:solidFill>
                <a:schemeClr val="tx1"/>
              </a:solidFill>
              <a:latin typeface="汉仪中黑简" panose="02010600000101010101" charset="-122"/>
              <a:ea typeface="汉仪中黑简" panose="02010600000101010101" charset="-122"/>
              <a:sym typeface="+mn-ea"/>
            </a:endParaRPr>
          </a:p>
        </p:txBody>
      </p:sp>
      <p:sp>
        <p:nvSpPr>
          <p:cNvPr id="21" name="文本框 20"/>
          <p:cNvSpPr txBox="1"/>
          <p:nvPr/>
        </p:nvSpPr>
        <p:spPr>
          <a:xfrm>
            <a:off x="10102215" y="5631815"/>
            <a:ext cx="4064000" cy="368300"/>
          </a:xfrm>
          <a:prstGeom prst="rect">
            <a:avLst/>
          </a:prstGeom>
          <a:noFill/>
        </p:spPr>
        <p:txBody>
          <a:bodyPr wrap="square" rtlCol="0">
            <a:spAutoFit/>
          </a:bodyPr>
          <a:lstStyle/>
          <a:p>
            <a:endParaRPr lang="zh-CN" altLang="en-US"/>
          </a:p>
        </p:txBody>
      </p: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grpSp>
        <p:nvGrpSpPr>
          <p:cNvPr id="2" name="组合 1"/>
          <p:cNvGrpSpPr/>
          <p:nvPr/>
        </p:nvGrpSpPr>
        <p:grpSpPr>
          <a:xfrm>
            <a:off x="10259695" y="5013960"/>
            <a:ext cx="1123950" cy="1649730"/>
            <a:chOff x="8057" y="5646"/>
            <a:chExt cx="3180" cy="4668"/>
          </a:xfrm>
        </p:grpSpPr>
        <p:cxnSp>
          <p:nvCxnSpPr>
            <p:cNvPr id="9" name="直接连接符 8"/>
            <p:cNvCxnSpPr/>
            <p:nvPr/>
          </p:nvCxnSpPr>
          <p:spPr>
            <a:xfrm>
              <a:off x="10043" y="7392"/>
              <a:ext cx="0" cy="382"/>
            </a:xfrm>
            <a:prstGeom prst="line">
              <a:avLst/>
            </a:prstGeom>
            <a:solidFill>
              <a:srgbClr val="0F4C83"/>
            </a:solidFill>
            <a:ln w="25400" cmpd="sng">
              <a:solidFill>
                <a:schemeClr val="tx2">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015" y="7397"/>
              <a:ext cx="0" cy="382"/>
            </a:xfrm>
            <a:prstGeom prst="line">
              <a:avLst/>
            </a:prstGeom>
            <a:solidFill>
              <a:srgbClr val="0F4C83"/>
            </a:solidFill>
            <a:ln w="12700">
              <a:solidFill>
                <a:srgbClr val="0F4C83"/>
              </a:solidFill>
            </a:ln>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a:off x="9726" y="5646"/>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8057" y="7392"/>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V="1">
              <a:off x="10043" y="8186"/>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25400" cmpd="sng">
              <a:solidFill>
                <a:srgbClr val="5E75BA">
                  <a:alpha val="27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0015" y="8181"/>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12700">
              <a:solidFill>
                <a:srgbClr val="0F4C83">
                  <a:alpha val="50000"/>
                </a:srgbClr>
              </a:solidFill>
            </a:ln>
          </p:spPr>
          <p:style>
            <a:lnRef idx="1">
              <a:schemeClr val="accent1"/>
            </a:lnRef>
            <a:fillRef idx="0">
              <a:schemeClr val="accent1"/>
            </a:fillRef>
            <a:effectRef idx="0">
              <a:schemeClr val="accent1"/>
            </a:effectRef>
            <a:fontRef idx="minor">
              <a:schemeClr val="tx1"/>
            </a:fontRef>
          </p:style>
        </p:cxnSp>
        <p:sp>
          <p:nvSpPr>
            <p:cNvPr id="17" name="任意多边形 16"/>
            <p:cNvSpPr/>
            <p:nvPr/>
          </p:nvSpPr>
          <p:spPr>
            <a:xfrm flipV="1">
              <a:off x="9726" y="8304"/>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gradFill>
              <a:gsLst>
                <a:gs pos="0">
                  <a:schemeClr val="bg1"/>
                </a:gs>
                <a:gs pos="55000">
                  <a:srgbClr val="D7E5F9">
                    <a:alpha val="24000"/>
                  </a:srgbClr>
                </a:gs>
                <a:gs pos="63000">
                  <a:schemeClr val="accent1">
                    <a:lumMod val="45000"/>
                    <a:lumOff val="55000"/>
                    <a:alpha val="45000"/>
                  </a:schemeClr>
                </a:gs>
                <a:gs pos="83000">
                  <a:srgbClr val="9BD1DF"/>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flipV="1">
              <a:off x="8057" y="7980"/>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gradFill>
              <a:gsLst>
                <a:gs pos="0">
                  <a:schemeClr val="bg1"/>
                </a:gs>
                <a:gs pos="55000">
                  <a:srgbClr val="D7E5F9">
                    <a:alpha val="24000"/>
                  </a:srgbClr>
                </a:gs>
                <a:gs pos="63000">
                  <a:schemeClr val="accent1">
                    <a:lumMod val="45000"/>
                    <a:lumOff val="55000"/>
                    <a:alpha val="45000"/>
                  </a:schemeClr>
                </a:gs>
                <a:gs pos="83000">
                  <a:srgbClr val="98CFDD"/>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 name="图片 10"/>
          <p:cNvPicPr>
            <a:picLocks noChangeAspect="1"/>
          </p:cNvPicPr>
          <p:nvPr/>
        </p:nvPicPr>
        <p:blipFill>
          <a:blip r:embed="rId2"/>
          <a:stretch>
            <a:fillRect/>
          </a:stretch>
        </p:blipFill>
        <p:spPr>
          <a:xfrm>
            <a:off x="7325360" y="1126490"/>
            <a:ext cx="4058285" cy="3658870"/>
          </a:xfrm>
          <a:prstGeom prst="rect">
            <a:avLst/>
          </a:prstGeom>
        </p:spPr>
      </p:pic>
      <p:sp>
        <p:nvSpPr>
          <p:cNvPr id="22" name="文本框 21"/>
          <p:cNvSpPr txBox="1"/>
          <p:nvPr/>
        </p:nvSpPr>
        <p:spPr>
          <a:xfrm>
            <a:off x="1133475" y="5668645"/>
            <a:ext cx="8079105" cy="645160"/>
          </a:xfrm>
          <a:prstGeom prst="rect">
            <a:avLst/>
          </a:prstGeom>
          <a:noFill/>
        </p:spPr>
        <p:txBody>
          <a:bodyPr wrap="square" rtlCol="0" anchor="t">
            <a:spAutoFit/>
          </a:bodyPr>
          <a:p>
            <a:r>
              <a:rPr lang="zh-CN" altLang="en-US"/>
              <a:t>两种正样本的梯度比不受|Pi|的影响。 从而缓解头类和尾类之间特征学习不一致的问题。</a:t>
            </a:r>
            <a:endParaRPr lang="zh-CN" altLang="en-US"/>
          </a:p>
        </p:txBody>
      </p:sp>
      <p:pic>
        <p:nvPicPr>
          <p:cNvPr id="23" name="图片 22"/>
          <p:cNvPicPr>
            <a:picLocks noChangeAspect="1"/>
          </p:cNvPicPr>
          <p:nvPr/>
        </p:nvPicPr>
        <p:blipFill>
          <a:blip r:embed="rId3"/>
          <a:stretch>
            <a:fillRect/>
          </a:stretch>
        </p:blipFill>
        <p:spPr>
          <a:xfrm>
            <a:off x="134620" y="2110105"/>
            <a:ext cx="5010150" cy="1095375"/>
          </a:xfrm>
          <a:prstGeom prst="rect">
            <a:avLst/>
          </a:prstGeom>
        </p:spPr>
      </p:pic>
      <p:pic>
        <p:nvPicPr>
          <p:cNvPr id="24" name="图片 23"/>
          <p:cNvPicPr>
            <a:picLocks noChangeAspect="1"/>
          </p:cNvPicPr>
          <p:nvPr/>
        </p:nvPicPr>
        <p:blipFill>
          <a:blip r:embed="rId4"/>
          <a:stretch>
            <a:fillRect/>
          </a:stretch>
        </p:blipFill>
        <p:spPr>
          <a:xfrm>
            <a:off x="781685" y="4316730"/>
            <a:ext cx="4410075" cy="1038225"/>
          </a:xfrm>
          <a:prstGeom prst="rect">
            <a:avLst/>
          </a:prstGeom>
        </p:spPr>
      </p:pic>
      <p:sp>
        <p:nvSpPr>
          <p:cNvPr id="25" name="文本框 24"/>
          <p:cNvSpPr txBox="1"/>
          <p:nvPr/>
        </p:nvSpPr>
        <p:spPr>
          <a:xfrm>
            <a:off x="1133475" y="1429385"/>
            <a:ext cx="2623185" cy="368300"/>
          </a:xfrm>
          <a:prstGeom prst="rect">
            <a:avLst/>
          </a:prstGeom>
          <a:noFill/>
        </p:spPr>
        <p:txBody>
          <a:bodyPr wrap="square" rtlCol="0">
            <a:spAutoFit/>
          </a:bodyPr>
          <a:p>
            <a:r>
              <a:rPr lang="zh-CN" altLang="en-US"/>
              <a:t>监督对比学习（</a:t>
            </a:r>
            <a:r>
              <a:rPr lang="en-US" altLang="zh-CN"/>
              <a:t>SCL</a:t>
            </a:r>
            <a:r>
              <a:rPr lang="zh-CN" altLang="en-US"/>
              <a:t>）</a:t>
            </a:r>
            <a:endParaRPr lang="zh-CN" altLang="en-US"/>
          </a:p>
        </p:txBody>
      </p:sp>
      <p:sp>
        <p:nvSpPr>
          <p:cNvPr id="27" name="文本框 26"/>
          <p:cNvSpPr txBox="1"/>
          <p:nvPr/>
        </p:nvSpPr>
        <p:spPr>
          <a:xfrm>
            <a:off x="1070610" y="3549015"/>
            <a:ext cx="3926840" cy="368300"/>
          </a:xfrm>
          <a:prstGeom prst="rect">
            <a:avLst/>
          </a:prstGeom>
          <a:noFill/>
        </p:spPr>
        <p:txBody>
          <a:bodyPr wrap="square" rtlCol="0">
            <a:spAutoFit/>
          </a:bodyPr>
          <a:p>
            <a:r>
              <a:rPr lang="zh-CN" altLang="en-US"/>
              <a:t>解耦监督对比学习（</a:t>
            </a:r>
            <a:r>
              <a:rPr lang="en-US" altLang="zh-CN"/>
              <a:t>DSCL</a:t>
            </a:r>
            <a:r>
              <a:rPr lang="zh-CN" altLang="en-US"/>
              <a:t>）</a:t>
            </a:r>
            <a:endParaRPr lang="zh-CN" altLang="en-US"/>
          </a:p>
        </p:txBody>
      </p:sp>
    </p:spTree>
    <p:custDataLst>
      <p:tags r:id="rId5"/>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37465" y="695325"/>
            <a:ext cx="4871720"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79335" y="695960"/>
            <a:ext cx="4822825"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5191760" y="495300"/>
            <a:ext cx="1807845" cy="401320"/>
          </a:xfrm>
          <a:prstGeom prst="round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dirty="0">
                <a:solidFill>
                  <a:schemeClr val="tx1"/>
                </a:solidFill>
                <a:latin typeface="汉仪中黑简" panose="02010600000101010101" charset="-122"/>
                <a:ea typeface="汉仪中黑简" panose="02010600000101010101" charset="-122"/>
                <a:sym typeface="+mn-ea"/>
              </a:rPr>
              <a:t>方法</a:t>
            </a:r>
            <a:endParaRPr lang="zh-CN" altLang="en-US" sz="2000" dirty="0">
              <a:solidFill>
                <a:schemeClr val="tx1"/>
              </a:solidFill>
              <a:latin typeface="汉仪中黑简" panose="02010600000101010101" charset="-122"/>
              <a:ea typeface="汉仪中黑简" panose="02010600000101010101" charset="-122"/>
              <a:sym typeface="+mn-ea"/>
            </a:endParaRPr>
          </a:p>
        </p:txBody>
      </p:sp>
      <p:sp>
        <p:nvSpPr>
          <p:cNvPr id="21" name="文本框 20"/>
          <p:cNvSpPr txBox="1"/>
          <p:nvPr/>
        </p:nvSpPr>
        <p:spPr>
          <a:xfrm>
            <a:off x="10102215" y="5631815"/>
            <a:ext cx="4064000" cy="368300"/>
          </a:xfrm>
          <a:prstGeom prst="rect">
            <a:avLst/>
          </a:prstGeom>
          <a:noFill/>
        </p:spPr>
        <p:txBody>
          <a:bodyPr wrap="square" rtlCol="0">
            <a:spAutoFit/>
          </a:bodyPr>
          <a:lstStyle/>
          <a:p>
            <a:endParaRPr lang="zh-CN" altLang="en-US"/>
          </a:p>
        </p:txBody>
      </p: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grpSp>
        <p:nvGrpSpPr>
          <p:cNvPr id="2" name="组合 1"/>
          <p:cNvGrpSpPr/>
          <p:nvPr/>
        </p:nvGrpSpPr>
        <p:grpSpPr>
          <a:xfrm>
            <a:off x="10259695" y="5013960"/>
            <a:ext cx="1123950" cy="1649730"/>
            <a:chOff x="8057" y="5646"/>
            <a:chExt cx="3180" cy="4668"/>
          </a:xfrm>
        </p:grpSpPr>
        <p:cxnSp>
          <p:nvCxnSpPr>
            <p:cNvPr id="9" name="直接连接符 8"/>
            <p:cNvCxnSpPr/>
            <p:nvPr/>
          </p:nvCxnSpPr>
          <p:spPr>
            <a:xfrm>
              <a:off x="10043" y="7392"/>
              <a:ext cx="0" cy="382"/>
            </a:xfrm>
            <a:prstGeom prst="line">
              <a:avLst/>
            </a:prstGeom>
            <a:solidFill>
              <a:srgbClr val="0F4C83"/>
            </a:solidFill>
            <a:ln w="25400" cmpd="sng">
              <a:solidFill>
                <a:schemeClr val="tx2">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015" y="7397"/>
              <a:ext cx="0" cy="382"/>
            </a:xfrm>
            <a:prstGeom prst="line">
              <a:avLst/>
            </a:prstGeom>
            <a:solidFill>
              <a:srgbClr val="0F4C83"/>
            </a:solidFill>
            <a:ln w="12700">
              <a:solidFill>
                <a:srgbClr val="0F4C83"/>
              </a:solidFill>
            </a:ln>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a:off x="9726" y="5646"/>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8057" y="7392"/>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V="1">
              <a:off x="10043" y="8186"/>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25400" cmpd="sng">
              <a:solidFill>
                <a:srgbClr val="5E75BA">
                  <a:alpha val="27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0015" y="8181"/>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12700">
              <a:solidFill>
                <a:srgbClr val="0F4C83">
                  <a:alpha val="50000"/>
                </a:srgbClr>
              </a:solidFill>
            </a:ln>
          </p:spPr>
          <p:style>
            <a:lnRef idx="1">
              <a:schemeClr val="accent1"/>
            </a:lnRef>
            <a:fillRef idx="0">
              <a:schemeClr val="accent1"/>
            </a:fillRef>
            <a:effectRef idx="0">
              <a:schemeClr val="accent1"/>
            </a:effectRef>
            <a:fontRef idx="minor">
              <a:schemeClr val="tx1"/>
            </a:fontRef>
          </p:style>
        </p:cxnSp>
        <p:sp>
          <p:nvSpPr>
            <p:cNvPr id="17" name="任意多边形 16"/>
            <p:cNvSpPr/>
            <p:nvPr/>
          </p:nvSpPr>
          <p:spPr>
            <a:xfrm flipV="1">
              <a:off x="9726" y="8304"/>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gradFill>
              <a:gsLst>
                <a:gs pos="0">
                  <a:schemeClr val="bg1"/>
                </a:gs>
                <a:gs pos="55000">
                  <a:srgbClr val="D7E5F9">
                    <a:alpha val="24000"/>
                  </a:srgbClr>
                </a:gs>
                <a:gs pos="63000">
                  <a:schemeClr val="accent1">
                    <a:lumMod val="45000"/>
                    <a:lumOff val="55000"/>
                    <a:alpha val="45000"/>
                  </a:schemeClr>
                </a:gs>
                <a:gs pos="83000">
                  <a:srgbClr val="9BD1DF"/>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flipV="1">
              <a:off x="8057" y="7980"/>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gradFill>
              <a:gsLst>
                <a:gs pos="0">
                  <a:schemeClr val="bg1"/>
                </a:gs>
                <a:gs pos="55000">
                  <a:srgbClr val="D7E5F9">
                    <a:alpha val="24000"/>
                  </a:srgbClr>
                </a:gs>
                <a:gs pos="63000">
                  <a:schemeClr val="accent1">
                    <a:lumMod val="45000"/>
                    <a:lumOff val="55000"/>
                    <a:alpha val="45000"/>
                  </a:schemeClr>
                </a:gs>
                <a:gs pos="83000">
                  <a:srgbClr val="98CFDD"/>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p:cNvPicPr>
            <a:picLocks noChangeAspect="1"/>
          </p:cNvPicPr>
          <p:nvPr/>
        </p:nvPicPr>
        <p:blipFill>
          <a:blip r:embed="rId2"/>
          <a:stretch>
            <a:fillRect/>
          </a:stretch>
        </p:blipFill>
        <p:spPr>
          <a:xfrm>
            <a:off x="5954395" y="1324610"/>
            <a:ext cx="5509260" cy="3497580"/>
          </a:xfrm>
          <a:prstGeom prst="rect">
            <a:avLst/>
          </a:prstGeom>
        </p:spPr>
      </p:pic>
      <p:sp>
        <p:nvSpPr>
          <p:cNvPr id="11" name="文本框 10"/>
          <p:cNvSpPr txBox="1"/>
          <p:nvPr/>
        </p:nvSpPr>
        <p:spPr>
          <a:xfrm>
            <a:off x="1919605" y="5041265"/>
            <a:ext cx="8181975" cy="922020"/>
          </a:xfrm>
          <a:prstGeom prst="rect">
            <a:avLst/>
          </a:prstGeom>
          <a:noFill/>
        </p:spPr>
        <p:txBody>
          <a:bodyPr wrap="square" rtlCol="0" anchor="t">
            <a:spAutoFit/>
          </a:bodyPr>
          <a:p>
            <a:r>
              <a:rPr lang="zh-CN" altLang="en-US"/>
              <a:t>从黄色边界框中提取查询补丁特征，并从数据集中检索前 3 个相似样本。 由“w/o PBSD”表示的 SCL 检索结果在语义上与查询补丁无关，表明 SCL 在学习和利用补丁级语义线索方面无效</a:t>
            </a:r>
            <a:endParaRPr lang="zh-CN" altLang="en-US"/>
          </a:p>
        </p:txBody>
      </p:sp>
      <p:sp>
        <p:nvSpPr>
          <p:cNvPr id="15" name="文本框 14"/>
          <p:cNvSpPr txBox="1"/>
          <p:nvPr/>
        </p:nvSpPr>
        <p:spPr>
          <a:xfrm>
            <a:off x="1332230" y="1987550"/>
            <a:ext cx="3353435" cy="1198880"/>
          </a:xfrm>
          <a:prstGeom prst="rect">
            <a:avLst/>
          </a:prstGeom>
          <a:noFill/>
        </p:spPr>
        <p:txBody>
          <a:bodyPr wrap="square" rtlCol="0" anchor="t">
            <a:spAutoFit/>
          </a:bodyPr>
          <a:p>
            <a:r>
              <a:rPr lang="zh-CN" altLang="en-US">
                <a:sym typeface="+mn-ea"/>
              </a:rPr>
              <a:t>SCL均匀地推开所有负样本，从而扩大了类间距离。 这种策略忽略了不同类别之间有价值的相似性线索。</a:t>
            </a:r>
            <a:endParaRPr lang="zh-CN" altLang="en-US">
              <a:sym typeface="+mn-ea"/>
            </a:endParaRPr>
          </a:p>
        </p:txBody>
      </p:sp>
      <p:sp>
        <p:nvSpPr>
          <p:cNvPr id="19" name="文本框 18"/>
          <p:cNvSpPr txBox="1"/>
          <p:nvPr/>
        </p:nvSpPr>
        <p:spPr>
          <a:xfrm>
            <a:off x="772795" y="926465"/>
            <a:ext cx="8045450" cy="368300"/>
          </a:xfrm>
          <a:prstGeom prst="rect">
            <a:avLst/>
          </a:prstGeom>
          <a:noFill/>
        </p:spPr>
        <p:txBody>
          <a:bodyPr wrap="square" rtlCol="0">
            <a:spAutoFit/>
          </a:bodyPr>
          <a:p>
            <a:r>
              <a:rPr lang="zh-CN" altLang="en-US"/>
              <a:t>基于补丁的</a:t>
            </a:r>
            <a:r>
              <a:rPr lang="zh-CN" altLang="en-US"/>
              <a:t>自蒸馏（Patch-based Self Distillation, PBSD）</a:t>
            </a:r>
            <a:endParaRPr lang="zh-CN" altLang="en-US"/>
          </a:p>
        </p:txBody>
      </p:sp>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37465" y="695325"/>
            <a:ext cx="4871720"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79335" y="695960"/>
            <a:ext cx="4822825"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5191760" y="495300"/>
            <a:ext cx="1807845" cy="401320"/>
          </a:xfrm>
          <a:prstGeom prst="round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dirty="0">
                <a:solidFill>
                  <a:schemeClr val="tx1"/>
                </a:solidFill>
                <a:latin typeface="汉仪中黑简" panose="02010600000101010101" charset="-122"/>
                <a:ea typeface="汉仪中黑简" panose="02010600000101010101" charset="-122"/>
                <a:sym typeface="+mn-ea"/>
              </a:rPr>
              <a:t>方法</a:t>
            </a:r>
            <a:endParaRPr lang="zh-CN" altLang="en-US" sz="2000" dirty="0">
              <a:solidFill>
                <a:schemeClr val="tx1"/>
              </a:solidFill>
              <a:latin typeface="汉仪中黑简" panose="02010600000101010101" charset="-122"/>
              <a:ea typeface="汉仪中黑简" panose="02010600000101010101" charset="-122"/>
              <a:sym typeface="+mn-ea"/>
            </a:endParaRPr>
          </a:p>
        </p:txBody>
      </p:sp>
      <p:sp>
        <p:nvSpPr>
          <p:cNvPr id="21" name="文本框 20"/>
          <p:cNvSpPr txBox="1"/>
          <p:nvPr/>
        </p:nvSpPr>
        <p:spPr>
          <a:xfrm>
            <a:off x="10102215" y="5631815"/>
            <a:ext cx="4064000" cy="368300"/>
          </a:xfrm>
          <a:prstGeom prst="rect">
            <a:avLst/>
          </a:prstGeom>
          <a:noFill/>
        </p:spPr>
        <p:txBody>
          <a:bodyPr wrap="square" rtlCol="0">
            <a:spAutoFit/>
          </a:bodyPr>
          <a:lstStyle/>
          <a:p>
            <a:endParaRPr lang="zh-CN" altLang="en-US"/>
          </a:p>
        </p:txBody>
      </p: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grpSp>
        <p:nvGrpSpPr>
          <p:cNvPr id="2" name="组合 1"/>
          <p:cNvGrpSpPr/>
          <p:nvPr/>
        </p:nvGrpSpPr>
        <p:grpSpPr>
          <a:xfrm>
            <a:off x="10259695" y="5013960"/>
            <a:ext cx="1123950" cy="1649730"/>
            <a:chOff x="8057" y="5646"/>
            <a:chExt cx="3180" cy="4668"/>
          </a:xfrm>
        </p:grpSpPr>
        <p:cxnSp>
          <p:nvCxnSpPr>
            <p:cNvPr id="9" name="直接连接符 8"/>
            <p:cNvCxnSpPr/>
            <p:nvPr/>
          </p:nvCxnSpPr>
          <p:spPr>
            <a:xfrm>
              <a:off x="10043" y="7392"/>
              <a:ext cx="0" cy="382"/>
            </a:xfrm>
            <a:prstGeom prst="line">
              <a:avLst/>
            </a:prstGeom>
            <a:solidFill>
              <a:srgbClr val="0F4C83"/>
            </a:solidFill>
            <a:ln w="25400" cmpd="sng">
              <a:solidFill>
                <a:schemeClr val="tx2">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015" y="7397"/>
              <a:ext cx="0" cy="382"/>
            </a:xfrm>
            <a:prstGeom prst="line">
              <a:avLst/>
            </a:prstGeom>
            <a:solidFill>
              <a:srgbClr val="0F4C83"/>
            </a:solidFill>
            <a:ln w="12700">
              <a:solidFill>
                <a:srgbClr val="0F4C83"/>
              </a:solidFill>
            </a:ln>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a:off x="9726" y="5646"/>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8057" y="7392"/>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V="1">
              <a:off x="10043" y="8186"/>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25400" cmpd="sng">
              <a:solidFill>
                <a:srgbClr val="5E75BA">
                  <a:alpha val="27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0015" y="8181"/>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12700">
              <a:solidFill>
                <a:srgbClr val="0F4C83">
                  <a:alpha val="50000"/>
                </a:srgbClr>
              </a:solidFill>
            </a:ln>
          </p:spPr>
          <p:style>
            <a:lnRef idx="1">
              <a:schemeClr val="accent1"/>
            </a:lnRef>
            <a:fillRef idx="0">
              <a:schemeClr val="accent1"/>
            </a:fillRef>
            <a:effectRef idx="0">
              <a:schemeClr val="accent1"/>
            </a:effectRef>
            <a:fontRef idx="minor">
              <a:schemeClr val="tx1"/>
            </a:fontRef>
          </p:style>
        </p:cxnSp>
        <p:sp>
          <p:nvSpPr>
            <p:cNvPr id="17" name="任意多边形 16"/>
            <p:cNvSpPr/>
            <p:nvPr/>
          </p:nvSpPr>
          <p:spPr>
            <a:xfrm flipV="1">
              <a:off x="9726" y="8304"/>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gradFill>
              <a:gsLst>
                <a:gs pos="0">
                  <a:schemeClr val="bg1"/>
                </a:gs>
                <a:gs pos="55000">
                  <a:srgbClr val="D7E5F9">
                    <a:alpha val="24000"/>
                  </a:srgbClr>
                </a:gs>
                <a:gs pos="63000">
                  <a:schemeClr val="accent1">
                    <a:lumMod val="45000"/>
                    <a:lumOff val="55000"/>
                    <a:alpha val="45000"/>
                  </a:schemeClr>
                </a:gs>
                <a:gs pos="83000">
                  <a:srgbClr val="9BD1DF"/>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flipV="1">
              <a:off x="8057" y="7980"/>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gradFill>
              <a:gsLst>
                <a:gs pos="0">
                  <a:schemeClr val="bg1"/>
                </a:gs>
                <a:gs pos="55000">
                  <a:srgbClr val="D7E5F9">
                    <a:alpha val="24000"/>
                  </a:srgbClr>
                </a:gs>
                <a:gs pos="63000">
                  <a:schemeClr val="accent1">
                    <a:lumMod val="45000"/>
                    <a:lumOff val="55000"/>
                    <a:alpha val="45000"/>
                  </a:schemeClr>
                </a:gs>
                <a:gs pos="83000">
                  <a:srgbClr val="98CFDD"/>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a:blip r:embed="rId2"/>
          <a:stretch>
            <a:fillRect/>
          </a:stretch>
        </p:blipFill>
        <p:spPr>
          <a:xfrm>
            <a:off x="3835400" y="1684020"/>
            <a:ext cx="3931920" cy="426720"/>
          </a:xfrm>
          <a:prstGeom prst="rect">
            <a:avLst/>
          </a:prstGeom>
        </p:spPr>
      </p:pic>
      <p:pic>
        <p:nvPicPr>
          <p:cNvPr id="7" name="图片 6"/>
          <p:cNvPicPr>
            <a:picLocks noChangeAspect="1"/>
          </p:cNvPicPr>
          <p:nvPr/>
        </p:nvPicPr>
        <p:blipFill>
          <a:blip r:embed="rId3"/>
          <a:stretch>
            <a:fillRect/>
          </a:stretch>
        </p:blipFill>
        <p:spPr>
          <a:xfrm>
            <a:off x="3912870" y="2881630"/>
            <a:ext cx="4480560" cy="769620"/>
          </a:xfrm>
          <a:prstGeom prst="rect">
            <a:avLst/>
          </a:prstGeom>
        </p:spPr>
      </p:pic>
      <p:pic>
        <p:nvPicPr>
          <p:cNvPr id="11" name="图片 10"/>
          <p:cNvPicPr>
            <a:picLocks noChangeAspect="1"/>
          </p:cNvPicPr>
          <p:nvPr/>
        </p:nvPicPr>
        <p:blipFill>
          <a:blip r:embed="rId4"/>
          <a:stretch>
            <a:fillRect/>
          </a:stretch>
        </p:blipFill>
        <p:spPr>
          <a:xfrm>
            <a:off x="4091305" y="4471670"/>
            <a:ext cx="4008120" cy="381000"/>
          </a:xfrm>
          <a:prstGeom prst="rect">
            <a:avLst/>
          </a:prstGeom>
        </p:spPr>
      </p:pic>
      <p:pic>
        <p:nvPicPr>
          <p:cNvPr id="15" name="图片 14"/>
          <p:cNvPicPr>
            <a:picLocks noChangeAspect="1"/>
          </p:cNvPicPr>
          <p:nvPr/>
        </p:nvPicPr>
        <p:blipFill>
          <a:blip r:embed="rId5"/>
          <a:stretch>
            <a:fillRect/>
          </a:stretch>
        </p:blipFill>
        <p:spPr>
          <a:xfrm>
            <a:off x="3592195" y="5636260"/>
            <a:ext cx="4876800" cy="739140"/>
          </a:xfrm>
          <a:prstGeom prst="rect">
            <a:avLst/>
          </a:prstGeom>
        </p:spPr>
      </p:pic>
      <p:sp>
        <p:nvSpPr>
          <p:cNvPr id="19" name="文本框 18"/>
          <p:cNvSpPr txBox="1"/>
          <p:nvPr/>
        </p:nvSpPr>
        <p:spPr>
          <a:xfrm>
            <a:off x="1020445" y="1068705"/>
            <a:ext cx="6096000" cy="368300"/>
          </a:xfrm>
          <a:prstGeom prst="rect">
            <a:avLst/>
          </a:prstGeom>
          <a:noFill/>
        </p:spPr>
        <p:txBody>
          <a:bodyPr wrap="square" rtlCol="0" anchor="t">
            <a:spAutoFit/>
          </a:bodyPr>
          <a:p>
            <a:r>
              <a:rPr lang="zh-CN" altLang="en-US"/>
              <a:t>从图像的全局特征图中提取补丁级别的特征表示</a:t>
            </a:r>
            <a:endParaRPr lang="zh-CN" altLang="en-US"/>
          </a:p>
        </p:txBody>
      </p:sp>
      <p:sp>
        <p:nvSpPr>
          <p:cNvPr id="20" name="文本框 19"/>
          <p:cNvSpPr txBox="1"/>
          <p:nvPr/>
        </p:nvSpPr>
        <p:spPr>
          <a:xfrm>
            <a:off x="1020445" y="2110740"/>
            <a:ext cx="9384665" cy="368300"/>
          </a:xfrm>
          <a:prstGeom prst="rect">
            <a:avLst/>
          </a:prstGeom>
          <a:noFill/>
        </p:spPr>
        <p:txBody>
          <a:bodyPr wrap="square" rtlCol="0" anchor="t">
            <a:spAutoFit/>
          </a:bodyPr>
          <a:p>
            <a:r>
              <a:rPr lang="zh-CN" altLang="en-US"/>
              <a:t>在给定补丁特征 ci[j]的条件下，实例 zt 的特征向量与该补丁特征的相似性</a:t>
            </a:r>
            <a:endParaRPr lang="zh-CN" altLang="en-US"/>
          </a:p>
        </p:txBody>
      </p:sp>
      <p:sp>
        <p:nvSpPr>
          <p:cNvPr id="22" name="文本框 21"/>
          <p:cNvSpPr txBox="1"/>
          <p:nvPr/>
        </p:nvSpPr>
        <p:spPr>
          <a:xfrm>
            <a:off x="1155700" y="3844290"/>
            <a:ext cx="6096000" cy="368300"/>
          </a:xfrm>
          <a:prstGeom prst="rect">
            <a:avLst/>
          </a:prstGeom>
          <a:noFill/>
        </p:spPr>
        <p:txBody>
          <a:bodyPr wrap="square" rtlCol="0" anchor="t">
            <a:spAutoFit/>
          </a:bodyPr>
          <a:p>
            <a:r>
              <a:rPr lang="zh-CN" altLang="en-US"/>
              <a:t>从图像的原始像素中直接提取补丁级别的特征表示</a:t>
            </a:r>
            <a:endParaRPr lang="zh-CN" altLang="en-US"/>
          </a:p>
        </p:txBody>
      </p:sp>
      <p:sp>
        <p:nvSpPr>
          <p:cNvPr id="23" name="文本框 22"/>
          <p:cNvSpPr txBox="1"/>
          <p:nvPr/>
        </p:nvSpPr>
        <p:spPr>
          <a:xfrm>
            <a:off x="1155700" y="4941570"/>
            <a:ext cx="6096000" cy="368300"/>
          </a:xfrm>
          <a:prstGeom prst="rect">
            <a:avLst/>
          </a:prstGeom>
          <a:noFill/>
        </p:spPr>
        <p:txBody>
          <a:bodyPr wrap="square" rtlCol="0" anchor="t">
            <a:spAutoFit/>
          </a:bodyPr>
          <a:p>
            <a:r>
              <a:rPr lang="zh-CN" altLang="en-US"/>
              <a:t>自蒸馏传递知识并缓解尾类代表性不足的问题</a:t>
            </a:r>
            <a:endParaRPr lang="zh-CN" altLang="en-US"/>
          </a:p>
        </p:txBody>
      </p:sp>
    </p:spTree>
    <p:custDataLst>
      <p:tags r:id="rId6"/>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37465" y="695325"/>
            <a:ext cx="4871720"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79335" y="695960"/>
            <a:ext cx="4822825"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5191760" y="495300"/>
            <a:ext cx="1807845" cy="401320"/>
          </a:xfrm>
          <a:prstGeom prst="round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dirty="0">
                <a:solidFill>
                  <a:schemeClr val="tx1"/>
                </a:solidFill>
                <a:latin typeface="汉仪中黑简" panose="02010600000101010101" charset="-122"/>
                <a:ea typeface="汉仪中黑简" panose="02010600000101010101" charset="-122"/>
                <a:sym typeface="+mn-ea"/>
              </a:rPr>
              <a:t>方法</a:t>
            </a:r>
            <a:endParaRPr lang="zh-CN" altLang="en-US" sz="2000" dirty="0">
              <a:solidFill>
                <a:schemeClr val="tx1"/>
              </a:solidFill>
              <a:latin typeface="汉仪中黑简" panose="02010600000101010101" charset="-122"/>
              <a:ea typeface="汉仪中黑简" panose="02010600000101010101" charset="-122"/>
              <a:sym typeface="+mn-ea"/>
            </a:endParaRPr>
          </a:p>
        </p:txBody>
      </p:sp>
      <p:sp>
        <p:nvSpPr>
          <p:cNvPr id="21" name="文本框 20"/>
          <p:cNvSpPr txBox="1"/>
          <p:nvPr/>
        </p:nvSpPr>
        <p:spPr>
          <a:xfrm>
            <a:off x="10102215" y="5631815"/>
            <a:ext cx="4064000" cy="368300"/>
          </a:xfrm>
          <a:prstGeom prst="rect">
            <a:avLst/>
          </a:prstGeom>
          <a:noFill/>
        </p:spPr>
        <p:txBody>
          <a:bodyPr wrap="square" rtlCol="0">
            <a:spAutoFit/>
          </a:bodyPr>
          <a:lstStyle/>
          <a:p>
            <a:endParaRPr lang="zh-CN" altLang="en-US"/>
          </a:p>
        </p:txBody>
      </p: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grpSp>
        <p:nvGrpSpPr>
          <p:cNvPr id="2" name="组合 1"/>
          <p:cNvGrpSpPr/>
          <p:nvPr/>
        </p:nvGrpSpPr>
        <p:grpSpPr>
          <a:xfrm>
            <a:off x="10259695" y="5013960"/>
            <a:ext cx="1123950" cy="1649730"/>
            <a:chOff x="8057" y="5646"/>
            <a:chExt cx="3180" cy="4668"/>
          </a:xfrm>
        </p:grpSpPr>
        <p:cxnSp>
          <p:nvCxnSpPr>
            <p:cNvPr id="9" name="直接连接符 8"/>
            <p:cNvCxnSpPr/>
            <p:nvPr/>
          </p:nvCxnSpPr>
          <p:spPr>
            <a:xfrm>
              <a:off x="10043" y="7392"/>
              <a:ext cx="0" cy="382"/>
            </a:xfrm>
            <a:prstGeom prst="line">
              <a:avLst/>
            </a:prstGeom>
            <a:solidFill>
              <a:srgbClr val="0F4C83"/>
            </a:solidFill>
            <a:ln w="25400" cmpd="sng">
              <a:solidFill>
                <a:schemeClr val="tx2">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015" y="7397"/>
              <a:ext cx="0" cy="382"/>
            </a:xfrm>
            <a:prstGeom prst="line">
              <a:avLst/>
            </a:prstGeom>
            <a:solidFill>
              <a:srgbClr val="0F4C83"/>
            </a:solidFill>
            <a:ln w="12700">
              <a:solidFill>
                <a:srgbClr val="0F4C83"/>
              </a:solidFill>
            </a:ln>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a:off x="9726" y="5646"/>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8057" y="7392"/>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V="1">
              <a:off x="10043" y="8186"/>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25400" cmpd="sng">
              <a:solidFill>
                <a:srgbClr val="5E75BA">
                  <a:alpha val="27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0015" y="8181"/>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12700">
              <a:solidFill>
                <a:srgbClr val="0F4C83">
                  <a:alpha val="50000"/>
                </a:srgbClr>
              </a:solidFill>
            </a:ln>
          </p:spPr>
          <p:style>
            <a:lnRef idx="1">
              <a:schemeClr val="accent1"/>
            </a:lnRef>
            <a:fillRef idx="0">
              <a:schemeClr val="accent1"/>
            </a:fillRef>
            <a:effectRef idx="0">
              <a:schemeClr val="accent1"/>
            </a:effectRef>
            <a:fontRef idx="minor">
              <a:schemeClr val="tx1"/>
            </a:fontRef>
          </p:style>
        </p:cxnSp>
        <p:sp>
          <p:nvSpPr>
            <p:cNvPr id="17" name="任意多边形 16"/>
            <p:cNvSpPr/>
            <p:nvPr/>
          </p:nvSpPr>
          <p:spPr>
            <a:xfrm flipV="1">
              <a:off x="9726" y="8304"/>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gradFill>
              <a:gsLst>
                <a:gs pos="0">
                  <a:schemeClr val="bg1"/>
                </a:gs>
                <a:gs pos="55000">
                  <a:srgbClr val="D7E5F9">
                    <a:alpha val="24000"/>
                  </a:srgbClr>
                </a:gs>
                <a:gs pos="63000">
                  <a:schemeClr val="accent1">
                    <a:lumMod val="45000"/>
                    <a:lumOff val="55000"/>
                    <a:alpha val="45000"/>
                  </a:schemeClr>
                </a:gs>
                <a:gs pos="83000">
                  <a:srgbClr val="9BD1DF"/>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flipV="1">
              <a:off x="8057" y="7980"/>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gradFill>
              <a:gsLst>
                <a:gs pos="0">
                  <a:schemeClr val="bg1"/>
                </a:gs>
                <a:gs pos="55000">
                  <a:srgbClr val="D7E5F9">
                    <a:alpha val="24000"/>
                  </a:srgbClr>
                </a:gs>
                <a:gs pos="63000">
                  <a:schemeClr val="accent1">
                    <a:lumMod val="45000"/>
                    <a:lumOff val="55000"/>
                    <a:alpha val="45000"/>
                  </a:schemeClr>
                </a:gs>
                <a:gs pos="83000">
                  <a:srgbClr val="98CFDD"/>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a:blip r:embed="rId2"/>
          <a:stretch>
            <a:fillRect/>
          </a:stretch>
        </p:blipFill>
        <p:spPr>
          <a:xfrm>
            <a:off x="1516380" y="1649730"/>
            <a:ext cx="9267825" cy="4533900"/>
          </a:xfrm>
          <a:prstGeom prst="rect">
            <a:avLst/>
          </a:prstGeom>
        </p:spPr>
      </p:pic>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37465" y="695325"/>
            <a:ext cx="4871720"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79335" y="695960"/>
            <a:ext cx="4822825"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5191760" y="495300"/>
            <a:ext cx="1807845" cy="401320"/>
          </a:xfrm>
          <a:prstGeom prst="round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dirty="0">
                <a:solidFill>
                  <a:schemeClr val="tx1"/>
                </a:solidFill>
                <a:latin typeface="汉仪中黑简" panose="02010600000101010101" charset="-122"/>
                <a:ea typeface="汉仪中黑简" panose="02010600000101010101" charset="-122"/>
                <a:sym typeface="+mn-ea"/>
              </a:rPr>
              <a:t>消融实验</a:t>
            </a:r>
            <a:endParaRPr lang="zh-CN" altLang="en-US" sz="2000" dirty="0">
              <a:solidFill>
                <a:schemeClr val="tx1"/>
              </a:solidFill>
              <a:latin typeface="汉仪中黑简" panose="02010600000101010101" charset="-122"/>
              <a:ea typeface="汉仪中黑简" panose="02010600000101010101" charset="-122"/>
              <a:sym typeface="+mn-ea"/>
            </a:endParaRPr>
          </a:p>
        </p:txBody>
      </p:sp>
      <p:sp>
        <p:nvSpPr>
          <p:cNvPr id="21" name="文本框 20"/>
          <p:cNvSpPr txBox="1"/>
          <p:nvPr/>
        </p:nvSpPr>
        <p:spPr>
          <a:xfrm>
            <a:off x="10102215" y="5631815"/>
            <a:ext cx="4064000" cy="368300"/>
          </a:xfrm>
          <a:prstGeom prst="rect">
            <a:avLst/>
          </a:prstGeom>
          <a:noFill/>
        </p:spPr>
        <p:txBody>
          <a:bodyPr wrap="square" rtlCol="0">
            <a:spAutoFit/>
          </a:bodyPr>
          <a:lstStyle/>
          <a:p>
            <a:endParaRPr lang="zh-CN" altLang="en-US"/>
          </a:p>
        </p:txBody>
      </p: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grpSp>
        <p:nvGrpSpPr>
          <p:cNvPr id="2" name="组合 1"/>
          <p:cNvGrpSpPr/>
          <p:nvPr/>
        </p:nvGrpSpPr>
        <p:grpSpPr>
          <a:xfrm>
            <a:off x="10259695" y="5013960"/>
            <a:ext cx="1123950" cy="1649730"/>
            <a:chOff x="8057" y="5646"/>
            <a:chExt cx="3180" cy="4668"/>
          </a:xfrm>
        </p:grpSpPr>
        <p:cxnSp>
          <p:nvCxnSpPr>
            <p:cNvPr id="9" name="直接连接符 8"/>
            <p:cNvCxnSpPr/>
            <p:nvPr/>
          </p:nvCxnSpPr>
          <p:spPr>
            <a:xfrm>
              <a:off x="10043" y="7392"/>
              <a:ext cx="0" cy="382"/>
            </a:xfrm>
            <a:prstGeom prst="line">
              <a:avLst/>
            </a:prstGeom>
            <a:solidFill>
              <a:srgbClr val="0F4C83"/>
            </a:solidFill>
            <a:ln w="25400" cmpd="sng">
              <a:solidFill>
                <a:schemeClr val="tx2">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015" y="7397"/>
              <a:ext cx="0" cy="382"/>
            </a:xfrm>
            <a:prstGeom prst="line">
              <a:avLst/>
            </a:prstGeom>
            <a:solidFill>
              <a:srgbClr val="0F4C83"/>
            </a:solidFill>
            <a:ln w="12700">
              <a:solidFill>
                <a:srgbClr val="0F4C83"/>
              </a:solidFill>
            </a:ln>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a:off x="9726" y="5646"/>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8057" y="7392"/>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V="1">
              <a:off x="10043" y="8186"/>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25400" cmpd="sng">
              <a:solidFill>
                <a:srgbClr val="5E75BA">
                  <a:alpha val="27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0015" y="8181"/>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12700">
              <a:solidFill>
                <a:srgbClr val="0F4C83">
                  <a:alpha val="50000"/>
                </a:srgbClr>
              </a:solidFill>
            </a:ln>
          </p:spPr>
          <p:style>
            <a:lnRef idx="1">
              <a:schemeClr val="accent1"/>
            </a:lnRef>
            <a:fillRef idx="0">
              <a:schemeClr val="accent1"/>
            </a:fillRef>
            <a:effectRef idx="0">
              <a:schemeClr val="accent1"/>
            </a:effectRef>
            <a:fontRef idx="minor">
              <a:schemeClr val="tx1"/>
            </a:fontRef>
          </p:style>
        </p:cxnSp>
        <p:sp>
          <p:nvSpPr>
            <p:cNvPr id="17" name="任意多边形 16"/>
            <p:cNvSpPr/>
            <p:nvPr/>
          </p:nvSpPr>
          <p:spPr>
            <a:xfrm flipV="1">
              <a:off x="9726" y="8304"/>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gradFill>
              <a:gsLst>
                <a:gs pos="0">
                  <a:schemeClr val="bg1"/>
                </a:gs>
                <a:gs pos="55000">
                  <a:srgbClr val="D7E5F9">
                    <a:alpha val="24000"/>
                  </a:srgbClr>
                </a:gs>
                <a:gs pos="63000">
                  <a:schemeClr val="accent1">
                    <a:lumMod val="45000"/>
                    <a:lumOff val="55000"/>
                    <a:alpha val="45000"/>
                  </a:schemeClr>
                </a:gs>
                <a:gs pos="83000">
                  <a:srgbClr val="9BD1DF"/>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flipV="1">
              <a:off x="8057" y="7980"/>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gradFill>
              <a:gsLst>
                <a:gs pos="0">
                  <a:schemeClr val="bg1"/>
                </a:gs>
                <a:gs pos="55000">
                  <a:srgbClr val="D7E5F9">
                    <a:alpha val="24000"/>
                  </a:srgbClr>
                </a:gs>
                <a:gs pos="63000">
                  <a:schemeClr val="accent1">
                    <a:lumMod val="45000"/>
                    <a:lumOff val="55000"/>
                    <a:alpha val="45000"/>
                  </a:schemeClr>
                </a:gs>
                <a:gs pos="83000">
                  <a:srgbClr val="98CFDD"/>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p:cNvPicPr>
            <a:picLocks noChangeAspect="1"/>
          </p:cNvPicPr>
          <p:nvPr/>
        </p:nvPicPr>
        <p:blipFill>
          <a:blip r:embed="rId2"/>
          <a:stretch>
            <a:fillRect/>
          </a:stretch>
        </p:blipFill>
        <p:spPr>
          <a:xfrm>
            <a:off x="1193165" y="1518285"/>
            <a:ext cx="9279890" cy="4249420"/>
          </a:xfrm>
          <a:prstGeom prst="rect">
            <a:avLst/>
          </a:prstGeom>
        </p:spPr>
      </p:pic>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37465" y="695325"/>
            <a:ext cx="4871720"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79335" y="695960"/>
            <a:ext cx="4822825"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5191760" y="495300"/>
            <a:ext cx="1807845" cy="401320"/>
          </a:xfrm>
          <a:prstGeom prst="round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dirty="0">
                <a:solidFill>
                  <a:schemeClr val="tx1"/>
                </a:solidFill>
                <a:latin typeface="汉仪中黑简" panose="02010600000101010101" charset="-122"/>
                <a:ea typeface="汉仪中黑简" panose="02010600000101010101" charset="-122"/>
                <a:sym typeface="+mn-ea"/>
              </a:rPr>
              <a:t>实验结果</a:t>
            </a:r>
            <a:endParaRPr lang="zh-CN" altLang="en-US" sz="2000" dirty="0">
              <a:solidFill>
                <a:schemeClr val="tx1"/>
              </a:solidFill>
              <a:latin typeface="汉仪中黑简" panose="02010600000101010101" charset="-122"/>
              <a:ea typeface="汉仪中黑简" panose="02010600000101010101" charset="-122"/>
              <a:sym typeface="+mn-ea"/>
            </a:endParaRPr>
          </a:p>
        </p:txBody>
      </p:sp>
      <p:sp>
        <p:nvSpPr>
          <p:cNvPr id="21" name="文本框 20"/>
          <p:cNvSpPr txBox="1"/>
          <p:nvPr/>
        </p:nvSpPr>
        <p:spPr>
          <a:xfrm>
            <a:off x="10102215" y="5631815"/>
            <a:ext cx="4064000" cy="368300"/>
          </a:xfrm>
          <a:prstGeom prst="rect">
            <a:avLst/>
          </a:prstGeom>
          <a:noFill/>
        </p:spPr>
        <p:txBody>
          <a:bodyPr wrap="square" rtlCol="0">
            <a:spAutoFit/>
          </a:bodyPr>
          <a:lstStyle/>
          <a:p>
            <a:endParaRPr lang="zh-CN" altLang="en-US"/>
          </a:p>
        </p:txBody>
      </p: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grpSp>
        <p:nvGrpSpPr>
          <p:cNvPr id="2" name="组合 1"/>
          <p:cNvGrpSpPr/>
          <p:nvPr/>
        </p:nvGrpSpPr>
        <p:grpSpPr>
          <a:xfrm>
            <a:off x="10259695" y="5013960"/>
            <a:ext cx="1123950" cy="1649730"/>
            <a:chOff x="8057" y="5646"/>
            <a:chExt cx="3180" cy="4668"/>
          </a:xfrm>
        </p:grpSpPr>
        <p:cxnSp>
          <p:nvCxnSpPr>
            <p:cNvPr id="9" name="直接连接符 8"/>
            <p:cNvCxnSpPr/>
            <p:nvPr/>
          </p:nvCxnSpPr>
          <p:spPr>
            <a:xfrm>
              <a:off x="10043" y="7392"/>
              <a:ext cx="0" cy="382"/>
            </a:xfrm>
            <a:prstGeom prst="line">
              <a:avLst/>
            </a:prstGeom>
            <a:solidFill>
              <a:srgbClr val="0F4C83"/>
            </a:solidFill>
            <a:ln w="25400" cmpd="sng">
              <a:solidFill>
                <a:schemeClr val="tx2">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015" y="7397"/>
              <a:ext cx="0" cy="382"/>
            </a:xfrm>
            <a:prstGeom prst="line">
              <a:avLst/>
            </a:prstGeom>
            <a:solidFill>
              <a:srgbClr val="0F4C83"/>
            </a:solidFill>
            <a:ln w="12700">
              <a:solidFill>
                <a:srgbClr val="0F4C83"/>
              </a:solidFill>
            </a:ln>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a:off x="9726" y="5646"/>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8057" y="7392"/>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V="1">
              <a:off x="10043" y="8186"/>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25400" cmpd="sng">
              <a:solidFill>
                <a:srgbClr val="5E75BA">
                  <a:alpha val="27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0015" y="8181"/>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12700">
              <a:solidFill>
                <a:srgbClr val="0F4C83">
                  <a:alpha val="50000"/>
                </a:srgbClr>
              </a:solidFill>
            </a:ln>
          </p:spPr>
          <p:style>
            <a:lnRef idx="1">
              <a:schemeClr val="accent1"/>
            </a:lnRef>
            <a:fillRef idx="0">
              <a:schemeClr val="accent1"/>
            </a:fillRef>
            <a:effectRef idx="0">
              <a:schemeClr val="accent1"/>
            </a:effectRef>
            <a:fontRef idx="minor">
              <a:schemeClr val="tx1"/>
            </a:fontRef>
          </p:style>
        </p:cxnSp>
        <p:sp>
          <p:nvSpPr>
            <p:cNvPr id="17" name="任意多边形 16"/>
            <p:cNvSpPr/>
            <p:nvPr/>
          </p:nvSpPr>
          <p:spPr>
            <a:xfrm flipV="1">
              <a:off x="9726" y="8304"/>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gradFill>
              <a:gsLst>
                <a:gs pos="0">
                  <a:schemeClr val="bg1"/>
                </a:gs>
                <a:gs pos="55000">
                  <a:srgbClr val="D7E5F9">
                    <a:alpha val="24000"/>
                  </a:srgbClr>
                </a:gs>
                <a:gs pos="63000">
                  <a:schemeClr val="accent1">
                    <a:lumMod val="45000"/>
                    <a:lumOff val="55000"/>
                    <a:alpha val="45000"/>
                  </a:schemeClr>
                </a:gs>
                <a:gs pos="83000">
                  <a:srgbClr val="9BD1DF"/>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flipV="1">
              <a:off x="8057" y="7980"/>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gradFill>
              <a:gsLst>
                <a:gs pos="0">
                  <a:schemeClr val="bg1"/>
                </a:gs>
                <a:gs pos="55000">
                  <a:srgbClr val="D7E5F9">
                    <a:alpha val="24000"/>
                  </a:srgbClr>
                </a:gs>
                <a:gs pos="63000">
                  <a:schemeClr val="accent1">
                    <a:lumMod val="45000"/>
                    <a:lumOff val="55000"/>
                    <a:alpha val="45000"/>
                  </a:schemeClr>
                </a:gs>
                <a:gs pos="83000">
                  <a:srgbClr val="98CFDD"/>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p:cNvPicPr>
            <a:picLocks noChangeAspect="1"/>
          </p:cNvPicPr>
          <p:nvPr/>
        </p:nvPicPr>
        <p:blipFill>
          <a:blip r:embed="rId2"/>
          <a:stretch>
            <a:fillRect/>
          </a:stretch>
        </p:blipFill>
        <p:spPr>
          <a:xfrm>
            <a:off x="2796540" y="1451610"/>
            <a:ext cx="7038975" cy="3562350"/>
          </a:xfrm>
          <a:prstGeom prst="rect">
            <a:avLst/>
          </a:prstGeom>
        </p:spPr>
      </p:pic>
      <p:sp>
        <p:nvSpPr>
          <p:cNvPr id="8" name="文本框 7"/>
          <p:cNvSpPr txBox="1"/>
          <p:nvPr/>
        </p:nvSpPr>
        <p:spPr>
          <a:xfrm>
            <a:off x="1353820" y="1025525"/>
            <a:ext cx="2310765" cy="368300"/>
          </a:xfrm>
          <a:prstGeom prst="rect">
            <a:avLst/>
          </a:prstGeom>
          <a:noFill/>
        </p:spPr>
        <p:txBody>
          <a:bodyPr wrap="square" rtlCol="0">
            <a:spAutoFit/>
          </a:bodyPr>
          <a:p>
            <a:r>
              <a:rPr lang="zh-CN" altLang="en-US"/>
              <a:t>消融实验</a:t>
            </a:r>
            <a:endParaRPr lang="zh-CN" altLang="en-US"/>
          </a:p>
        </p:txBody>
      </p:sp>
      <p:sp>
        <p:nvSpPr>
          <p:cNvPr id="11" name="文本框 10"/>
          <p:cNvSpPr txBox="1"/>
          <p:nvPr/>
        </p:nvSpPr>
        <p:spPr>
          <a:xfrm>
            <a:off x="857250" y="4857115"/>
            <a:ext cx="8632825" cy="368300"/>
          </a:xfrm>
          <a:prstGeom prst="rect">
            <a:avLst/>
          </a:prstGeom>
          <a:noFill/>
        </p:spPr>
        <p:txBody>
          <a:bodyPr wrap="square" rtlCol="0" anchor="t">
            <a:spAutoFit/>
          </a:bodyPr>
          <a:p>
            <a:r>
              <a:rPr lang="zh-CN" altLang="en-US"/>
              <a:t>图5(a)：α是用来调整数据增强的锚点图像和其他同类图像之间的权重。</a:t>
            </a:r>
            <a:endParaRPr lang="zh-CN" altLang="en-US"/>
          </a:p>
        </p:txBody>
      </p:sp>
      <p:sp>
        <p:nvSpPr>
          <p:cNvPr id="15" name="文本框 14"/>
          <p:cNvSpPr txBox="1"/>
          <p:nvPr/>
        </p:nvSpPr>
        <p:spPr>
          <a:xfrm>
            <a:off x="807720" y="5470525"/>
            <a:ext cx="8732520" cy="368300"/>
          </a:xfrm>
          <a:prstGeom prst="rect">
            <a:avLst/>
          </a:prstGeom>
          <a:noFill/>
        </p:spPr>
        <p:txBody>
          <a:bodyPr wrap="square" rtlCol="0" anchor="t">
            <a:spAutoFit/>
          </a:bodyPr>
          <a:p>
            <a:r>
              <a:rPr lang="zh-CN" altLang="en-US"/>
              <a:t>图5(b)：展示了每个锚点图像的基于补丁的特征数量（记为L）对性能的影响</a:t>
            </a:r>
            <a:endParaRPr lang="zh-CN" altLang="en-US"/>
          </a:p>
        </p:txBody>
      </p:sp>
      <p:sp>
        <p:nvSpPr>
          <p:cNvPr id="19" name="文本框 18"/>
          <p:cNvSpPr txBox="1"/>
          <p:nvPr/>
        </p:nvSpPr>
        <p:spPr>
          <a:xfrm>
            <a:off x="857250" y="6046470"/>
            <a:ext cx="7598410" cy="368300"/>
          </a:xfrm>
          <a:prstGeom prst="rect">
            <a:avLst/>
          </a:prstGeom>
          <a:noFill/>
        </p:spPr>
        <p:txBody>
          <a:bodyPr wrap="square" rtlCol="0" anchor="t">
            <a:spAutoFit/>
          </a:bodyPr>
          <a:p>
            <a:r>
              <a:rPr lang="zh-CN" altLang="en-US"/>
              <a:t>图5(c)：λ是用来平衡DSCL损失和PBSD损失的权重。</a:t>
            </a:r>
            <a:endParaRPr lang="zh-CN" altLang="en-US"/>
          </a:p>
        </p:txBody>
      </p:sp>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37465" y="695325"/>
            <a:ext cx="4871720"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79335" y="695960"/>
            <a:ext cx="4822825"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5191760" y="495300"/>
            <a:ext cx="1807845" cy="401320"/>
          </a:xfrm>
          <a:prstGeom prst="round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dirty="0">
                <a:solidFill>
                  <a:schemeClr val="tx1"/>
                </a:solidFill>
                <a:latin typeface="汉仪中黑简" panose="02010600000101010101" charset="-122"/>
                <a:ea typeface="汉仪中黑简" panose="02010600000101010101" charset="-122"/>
                <a:sym typeface="+mn-ea"/>
              </a:rPr>
              <a:t>实验结果</a:t>
            </a:r>
            <a:endParaRPr lang="zh-CN" altLang="en-US" sz="2000" dirty="0">
              <a:solidFill>
                <a:schemeClr val="tx1"/>
              </a:solidFill>
              <a:latin typeface="汉仪中黑简" panose="02010600000101010101" charset="-122"/>
              <a:ea typeface="汉仪中黑简" panose="02010600000101010101" charset="-122"/>
              <a:sym typeface="+mn-ea"/>
            </a:endParaRPr>
          </a:p>
        </p:txBody>
      </p:sp>
      <p:sp>
        <p:nvSpPr>
          <p:cNvPr id="21" name="文本框 20"/>
          <p:cNvSpPr txBox="1"/>
          <p:nvPr/>
        </p:nvSpPr>
        <p:spPr>
          <a:xfrm>
            <a:off x="10102215" y="5631815"/>
            <a:ext cx="4064000" cy="368300"/>
          </a:xfrm>
          <a:prstGeom prst="rect">
            <a:avLst/>
          </a:prstGeom>
          <a:noFill/>
        </p:spPr>
        <p:txBody>
          <a:bodyPr wrap="square" rtlCol="0">
            <a:spAutoFit/>
          </a:bodyPr>
          <a:lstStyle/>
          <a:p>
            <a:endParaRPr lang="zh-CN" altLang="en-US"/>
          </a:p>
        </p:txBody>
      </p: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pic>
        <p:nvPicPr>
          <p:cNvPr id="3" name="图片 2"/>
          <p:cNvPicPr>
            <a:picLocks noChangeAspect="1"/>
          </p:cNvPicPr>
          <p:nvPr/>
        </p:nvPicPr>
        <p:blipFill>
          <a:blip r:embed="rId2"/>
          <a:stretch>
            <a:fillRect/>
          </a:stretch>
        </p:blipFill>
        <p:spPr>
          <a:xfrm>
            <a:off x="2900680" y="1688465"/>
            <a:ext cx="6391275" cy="3733800"/>
          </a:xfrm>
          <a:prstGeom prst="rect">
            <a:avLst/>
          </a:prstGeom>
        </p:spPr>
      </p:pic>
      <p:sp>
        <p:nvSpPr>
          <p:cNvPr id="8" name="文本框 7"/>
          <p:cNvSpPr txBox="1"/>
          <p:nvPr/>
        </p:nvSpPr>
        <p:spPr>
          <a:xfrm>
            <a:off x="751205" y="1004570"/>
            <a:ext cx="2346325" cy="368300"/>
          </a:xfrm>
          <a:prstGeom prst="rect">
            <a:avLst/>
          </a:prstGeom>
          <a:noFill/>
        </p:spPr>
        <p:txBody>
          <a:bodyPr wrap="square" rtlCol="0">
            <a:spAutoFit/>
          </a:bodyPr>
          <a:p>
            <a:r>
              <a:rPr lang="zh-CN" altLang="en-US"/>
              <a:t>消融实验</a:t>
            </a:r>
            <a:endParaRPr lang="zh-CN" altLang="en-US"/>
          </a:p>
        </p:txBody>
      </p:sp>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5454333" y="1566545"/>
            <a:ext cx="1327785" cy="1327785"/>
          </a:xfrm>
          <a:prstGeom prst="ellipse">
            <a:avLst/>
          </a:prstGeom>
          <a:solidFill>
            <a:srgbClr val="F5F5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a:off x="-37465" y="695325"/>
            <a:ext cx="4871720"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79335" y="695960"/>
            <a:ext cx="4822825"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5191760" y="495300"/>
            <a:ext cx="1807845" cy="401320"/>
          </a:xfrm>
          <a:prstGeom prst="round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dirty="0">
                <a:solidFill>
                  <a:schemeClr val="tx1"/>
                </a:solidFill>
                <a:latin typeface="汉仪中黑简" panose="02010600000101010101" charset="-122"/>
                <a:ea typeface="汉仪中黑简" panose="02010600000101010101" charset="-122"/>
                <a:sym typeface="+mn-ea"/>
              </a:rPr>
              <a:t>作者</a:t>
            </a:r>
            <a:endParaRPr lang="zh-CN" altLang="en-US" sz="2000" dirty="0">
              <a:solidFill>
                <a:schemeClr val="tx1"/>
              </a:solidFill>
              <a:latin typeface="汉仪中黑简" panose="02010600000101010101" charset="-122"/>
              <a:ea typeface="汉仪中黑简" panose="02010600000101010101" charset="-122"/>
              <a:sym typeface="+mn-ea"/>
            </a:endParaRPr>
          </a:p>
        </p:txBody>
      </p:sp>
      <p:grpSp>
        <p:nvGrpSpPr>
          <p:cNvPr id="15" name="组合 14"/>
          <p:cNvGrpSpPr/>
          <p:nvPr/>
        </p:nvGrpSpPr>
        <p:grpSpPr>
          <a:xfrm>
            <a:off x="10259695" y="5013960"/>
            <a:ext cx="1123950" cy="1649730"/>
            <a:chOff x="8057" y="5646"/>
            <a:chExt cx="3180" cy="4668"/>
          </a:xfrm>
        </p:grpSpPr>
        <p:cxnSp>
          <p:nvCxnSpPr>
            <p:cNvPr id="2" name="直接连接符 1"/>
            <p:cNvCxnSpPr/>
            <p:nvPr/>
          </p:nvCxnSpPr>
          <p:spPr>
            <a:xfrm>
              <a:off x="10043" y="7392"/>
              <a:ext cx="0" cy="382"/>
            </a:xfrm>
            <a:prstGeom prst="line">
              <a:avLst/>
            </a:prstGeom>
            <a:solidFill>
              <a:srgbClr val="0F4C83"/>
            </a:solidFill>
            <a:ln w="25400" cmpd="sng">
              <a:solidFill>
                <a:schemeClr val="tx2">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0015" y="7397"/>
              <a:ext cx="0" cy="382"/>
            </a:xfrm>
            <a:prstGeom prst="line">
              <a:avLst/>
            </a:prstGeom>
            <a:solidFill>
              <a:srgbClr val="0F4C83"/>
            </a:solidFill>
            <a:ln w="12700">
              <a:solidFill>
                <a:srgbClr val="0F4C83"/>
              </a:solidFill>
            </a:ln>
          </p:spPr>
          <p:style>
            <a:lnRef idx="1">
              <a:schemeClr val="accent1"/>
            </a:lnRef>
            <a:fillRef idx="0">
              <a:schemeClr val="accent1"/>
            </a:fillRef>
            <a:effectRef idx="0">
              <a:schemeClr val="accent1"/>
            </a:effectRef>
            <a:fontRef idx="minor">
              <a:schemeClr val="tx1"/>
            </a:fontRef>
          </p:style>
        </p:cxnSp>
        <p:sp>
          <p:nvSpPr>
            <p:cNvPr id="9" name="任意多边形 8"/>
            <p:cNvSpPr/>
            <p:nvPr/>
          </p:nvSpPr>
          <p:spPr>
            <a:xfrm>
              <a:off x="9726" y="5646"/>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8057" y="7392"/>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flipV="1">
              <a:off x="10043" y="8186"/>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25400" cmpd="sng">
              <a:solidFill>
                <a:srgbClr val="5E75BA">
                  <a:alpha val="27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10015" y="8181"/>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12700">
              <a:solidFill>
                <a:srgbClr val="0F4C83">
                  <a:alpha val="50000"/>
                </a:srgbClr>
              </a:solidFill>
            </a:ln>
          </p:spPr>
          <p:style>
            <a:lnRef idx="1">
              <a:schemeClr val="accent1"/>
            </a:lnRef>
            <a:fillRef idx="0">
              <a:schemeClr val="accent1"/>
            </a:fillRef>
            <a:effectRef idx="0">
              <a:schemeClr val="accent1"/>
            </a:effectRef>
            <a:fontRef idx="minor">
              <a:schemeClr val="tx1"/>
            </a:fontRef>
          </p:style>
        </p:cxnSp>
        <p:sp>
          <p:nvSpPr>
            <p:cNvPr id="13" name="任意多边形 12"/>
            <p:cNvSpPr/>
            <p:nvPr/>
          </p:nvSpPr>
          <p:spPr>
            <a:xfrm flipV="1">
              <a:off x="9726" y="8304"/>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gradFill>
              <a:gsLst>
                <a:gs pos="0">
                  <a:schemeClr val="bg1"/>
                </a:gs>
                <a:gs pos="55000">
                  <a:srgbClr val="D7E5F9">
                    <a:alpha val="24000"/>
                  </a:srgbClr>
                </a:gs>
                <a:gs pos="63000">
                  <a:schemeClr val="accent1">
                    <a:lumMod val="45000"/>
                    <a:lumOff val="55000"/>
                    <a:alpha val="45000"/>
                  </a:schemeClr>
                </a:gs>
                <a:gs pos="83000">
                  <a:srgbClr val="9BD1DF"/>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flipV="1">
              <a:off x="8057" y="7980"/>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gradFill>
              <a:gsLst>
                <a:gs pos="0">
                  <a:schemeClr val="bg1"/>
                </a:gs>
                <a:gs pos="55000">
                  <a:srgbClr val="D7E5F9">
                    <a:alpha val="24000"/>
                  </a:srgbClr>
                </a:gs>
                <a:gs pos="63000">
                  <a:schemeClr val="accent1">
                    <a:lumMod val="45000"/>
                    <a:lumOff val="55000"/>
                    <a:alpha val="45000"/>
                  </a:schemeClr>
                </a:gs>
                <a:gs pos="83000">
                  <a:srgbClr val="98CFDD"/>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pic>
        <p:nvPicPr>
          <p:cNvPr id="16" name="图片 15"/>
          <p:cNvPicPr>
            <a:picLocks noChangeAspect="1"/>
          </p:cNvPicPr>
          <p:nvPr/>
        </p:nvPicPr>
        <p:blipFill>
          <a:blip r:embed="rId2"/>
          <a:stretch>
            <a:fillRect/>
          </a:stretch>
        </p:blipFill>
        <p:spPr>
          <a:xfrm>
            <a:off x="1547495" y="1078230"/>
            <a:ext cx="8712200" cy="5688330"/>
          </a:xfrm>
          <a:prstGeom prst="rect">
            <a:avLst/>
          </a:prstGeom>
        </p:spPr>
      </p:pic>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37465" y="695325"/>
            <a:ext cx="4871720"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79335" y="695960"/>
            <a:ext cx="4822825"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5191760" y="495300"/>
            <a:ext cx="1807845" cy="401320"/>
          </a:xfrm>
          <a:prstGeom prst="round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dirty="0">
                <a:solidFill>
                  <a:schemeClr val="tx1"/>
                </a:solidFill>
                <a:latin typeface="汉仪中黑简" panose="02010600000101010101" charset="-122"/>
                <a:ea typeface="汉仪中黑简" panose="02010600000101010101" charset="-122"/>
                <a:sym typeface="+mn-ea"/>
              </a:rPr>
              <a:t>背景</a:t>
            </a:r>
            <a:endParaRPr lang="zh-CN" altLang="en-US" sz="2000" dirty="0">
              <a:solidFill>
                <a:schemeClr val="tx1"/>
              </a:solidFill>
              <a:latin typeface="汉仪中黑简" panose="02010600000101010101" charset="-122"/>
              <a:ea typeface="汉仪中黑简" panose="02010600000101010101" charset="-122"/>
              <a:sym typeface="+mn-ea"/>
            </a:endParaRPr>
          </a:p>
        </p:txBody>
      </p:sp>
      <p:sp>
        <p:nvSpPr>
          <p:cNvPr id="21" name="文本框 20"/>
          <p:cNvSpPr txBox="1"/>
          <p:nvPr/>
        </p:nvSpPr>
        <p:spPr>
          <a:xfrm>
            <a:off x="10102215" y="5631815"/>
            <a:ext cx="4064000" cy="368300"/>
          </a:xfrm>
          <a:prstGeom prst="rect">
            <a:avLst/>
          </a:prstGeom>
          <a:noFill/>
        </p:spPr>
        <p:txBody>
          <a:bodyPr wrap="square" rtlCol="0">
            <a:spAutoFit/>
          </a:bodyPr>
          <a:lstStyle/>
          <a:p>
            <a:endParaRPr lang="zh-CN" altLang="en-US"/>
          </a:p>
        </p:txBody>
      </p: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grpSp>
        <p:nvGrpSpPr>
          <p:cNvPr id="2" name="组合 1"/>
          <p:cNvGrpSpPr/>
          <p:nvPr/>
        </p:nvGrpSpPr>
        <p:grpSpPr>
          <a:xfrm>
            <a:off x="10259695" y="5013960"/>
            <a:ext cx="1123950" cy="1649730"/>
            <a:chOff x="8057" y="5646"/>
            <a:chExt cx="3180" cy="4668"/>
          </a:xfrm>
        </p:grpSpPr>
        <p:cxnSp>
          <p:nvCxnSpPr>
            <p:cNvPr id="9" name="直接连接符 8"/>
            <p:cNvCxnSpPr/>
            <p:nvPr/>
          </p:nvCxnSpPr>
          <p:spPr>
            <a:xfrm>
              <a:off x="10043" y="7392"/>
              <a:ext cx="0" cy="382"/>
            </a:xfrm>
            <a:prstGeom prst="line">
              <a:avLst/>
            </a:prstGeom>
            <a:solidFill>
              <a:srgbClr val="0F4C83"/>
            </a:solidFill>
            <a:ln w="25400" cmpd="sng">
              <a:solidFill>
                <a:schemeClr val="tx2">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015" y="7397"/>
              <a:ext cx="0" cy="382"/>
            </a:xfrm>
            <a:prstGeom prst="line">
              <a:avLst/>
            </a:prstGeom>
            <a:solidFill>
              <a:srgbClr val="0F4C83"/>
            </a:solidFill>
            <a:ln w="12700">
              <a:solidFill>
                <a:srgbClr val="0F4C83"/>
              </a:solidFill>
            </a:ln>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a:off x="9726" y="5646"/>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8057" y="7392"/>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V="1">
              <a:off x="10043" y="8186"/>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25400" cmpd="sng">
              <a:solidFill>
                <a:srgbClr val="5E75BA">
                  <a:alpha val="27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0015" y="8181"/>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12700">
              <a:solidFill>
                <a:srgbClr val="0F4C83">
                  <a:alpha val="50000"/>
                </a:srgbClr>
              </a:solidFill>
            </a:ln>
          </p:spPr>
          <p:style>
            <a:lnRef idx="1">
              <a:schemeClr val="accent1"/>
            </a:lnRef>
            <a:fillRef idx="0">
              <a:schemeClr val="accent1"/>
            </a:fillRef>
            <a:effectRef idx="0">
              <a:schemeClr val="accent1"/>
            </a:effectRef>
            <a:fontRef idx="minor">
              <a:schemeClr val="tx1"/>
            </a:fontRef>
          </p:style>
        </p:cxnSp>
        <p:sp>
          <p:nvSpPr>
            <p:cNvPr id="17" name="任意多边形 16"/>
            <p:cNvSpPr/>
            <p:nvPr/>
          </p:nvSpPr>
          <p:spPr>
            <a:xfrm flipV="1">
              <a:off x="9726" y="8304"/>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gradFill>
              <a:gsLst>
                <a:gs pos="0">
                  <a:schemeClr val="bg1"/>
                </a:gs>
                <a:gs pos="55000">
                  <a:srgbClr val="D7E5F9">
                    <a:alpha val="24000"/>
                  </a:srgbClr>
                </a:gs>
                <a:gs pos="63000">
                  <a:schemeClr val="accent1">
                    <a:lumMod val="45000"/>
                    <a:lumOff val="55000"/>
                    <a:alpha val="45000"/>
                  </a:schemeClr>
                </a:gs>
                <a:gs pos="83000">
                  <a:srgbClr val="9BD1DF"/>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flipV="1">
              <a:off x="8057" y="7980"/>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gradFill>
              <a:gsLst>
                <a:gs pos="0">
                  <a:schemeClr val="bg1"/>
                </a:gs>
                <a:gs pos="55000">
                  <a:srgbClr val="D7E5F9">
                    <a:alpha val="24000"/>
                  </a:srgbClr>
                </a:gs>
                <a:gs pos="63000">
                  <a:schemeClr val="accent1">
                    <a:lumMod val="45000"/>
                    <a:lumOff val="55000"/>
                    <a:alpha val="45000"/>
                  </a:schemeClr>
                </a:gs>
                <a:gs pos="83000">
                  <a:srgbClr val="98CFDD"/>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p:cNvSpPr txBox="1"/>
          <p:nvPr/>
        </p:nvSpPr>
        <p:spPr>
          <a:xfrm>
            <a:off x="871855" y="1296035"/>
            <a:ext cx="4685665" cy="368300"/>
          </a:xfrm>
          <a:prstGeom prst="rect">
            <a:avLst/>
          </a:prstGeom>
          <a:noFill/>
        </p:spPr>
        <p:txBody>
          <a:bodyPr wrap="square" rtlCol="0" anchor="t">
            <a:spAutoFit/>
          </a:bodyPr>
          <a:p>
            <a:pPr lvl="0" algn="l">
              <a:buClrTx/>
              <a:buSzTx/>
              <a:buFontTx/>
            </a:pPr>
            <a:r>
              <a:rPr lang="zh-CN" altLang="en-US">
                <a:latin typeface="+mj-ea"/>
                <a:ea typeface="+mj-ea"/>
                <a:cs typeface="黑体" panose="02010609060101010101" charset="-122"/>
                <a:sym typeface="+mn-ea"/>
              </a:rPr>
              <a:t>长尾学习挑战</a:t>
            </a:r>
            <a:endParaRPr lang="zh-CN" altLang="en-US">
              <a:latin typeface="+mj-ea"/>
              <a:ea typeface="+mj-ea"/>
              <a:cs typeface="黑体" panose="02010609060101010101" charset="-122"/>
              <a:sym typeface="+mn-ea"/>
            </a:endParaRPr>
          </a:p>
        </p:txBody>
      </p:sp>
      <p:sp>
        <p:nvSpPr>
          <p:cNvPr id="3" name="文本框 2"/>
          <p:cNvSpPr txBox="1"/>
          <p:nvPr/>
        </p:nvSpPr>
        <p:spPr>
          <a:xfrm>
            <a:off x="1779905" y="2538730"/>
            <a:ext cx="6096000" cy="645160"/>
          </a:xfrm>
          <a:prstGeom prst="rect">
            <a:avLst/>
          </a:prstGeom>
          <a:noFill/>
        </p:spPr>
        <p:txBody>
          <a:bodyPr wrap="square" rtlCol="0" anchor="t">
            <a:spAutoFit/>
          </a:bodyPr>
          <a:p>
            <a:pPr marL="285750" indent="-285750">
              <a:buFont typeface="Arial" panose="020B0604020202020204" pitchFamily="34" charset="0"/>
              <a:buChar char="•"/>
            </a:pPr>
            <a:r>
              <a:rPr lang="zh-CN" altLang="en-US">
                <a:latin typeface="+mj-ea"/>
                <a:ea typeface="+mj-ea"/>
              </a:rPr>
              <a:t>每个尾部类别</a:t>
            </a:r>
            <a:r>
              <a:rPr lang="zh-CN" altLang="en-US">
                <a:latin typeface="+mj-ea"/>
                <a:ea typeface="+mj-ea"/>
              </a:rPr>
              <a:t>包含的样本太少，无法表示视觉差异，导致尾部类别的代表性不足</a:t>
            </a:r>
            <a:endParaRPr lang="zh-CN" altLang="en-US">
              <a:latin typeface="+mj-ea"/>
              <a:ea typeface="+mj-ea"/>
            </a:endParaRPr>
          </a:p>
        </p:txBody>
      </p:sp>
      <p:sp>
        <p:nvSpPr>
          <p:cNvPr id="7" name="文本框 6"/>
          <p:cNvSpPr txBox="1"/>
          <p:nvPr/>
        </p:nvSpPr>
        <p:spPr>
          <a:xfrm>
            <a:off x="965200" y="3686810"/>
            <a:ext cx="4946015" cy="424180"/>
          </a:xfrm>
          <a:prstGeom prst="rect">
            <a:avLst/>
          </a:prstGeom>
          <a:noFill/>
        </p:spPr>
        <p:txBody>
          <a:bodyPr wrap="square" rtlCol="0">
            <a:noAutofit/>
          </a:bodyPr>
          <a:p>
            <a:r>
              <a:rPr lang="zh-CN" altLang="en-US">
                <a:latin typeface="+mj-ea"/>
                <a:ea typeface="+mj-ea"/>
              </a:rPr>
              <a:t>监督对比学习</a:t>
            </a:r>
            <a:endParaRPr lang="zh-CN" altLang="en-US">
              <a:latin typeface="+mj-ea"/>
              <a:ea typeface="+mj-ea"/>
            </a:endParaRPr>
          </a:p>
        </p:txBody>
      </p:sp>
      <p:sp>
        <p:nvSpPr>
          <p:cNvPr id="11" name="文本框 10"/>
          <p:cNvSpPr txBox="1"/>
          <p:nvPr/>
        </p:nvSpPr>
        <p:spPr>
          <a:xfrm>
            <a:off x="1459865" y="4309110"/>
            <a:ext cx="6527800" cy="1198880"/>
          </a:xfrm>
          <a:prstGeom prst="rect">
            <a:avLst/>
          </a:prstGeom>
          <a:noFill/>
        </p:spPr>
        <p:txBody>
          <a:bodyPr wrap="square" rtlCol="0" anchor="t">
            <a:spAutoFit/>
          </a:bodyPr>
          <a:p>
            <a:r>
              <a:rPr lang="zh-CN" altLang="en-US"/>
              <a:t>通过对比正样本（相似的样本）和负样本（不相似的样本）来学习数据的有效特征表示。SCL的核心思想是利用标签信息来构建正负样本对，并使用对比损失函数来拉近正样本对的距离同时推远负样本对的距离。</a:t>
            </a:r>
            <a:endParaRPr lang="zh-CN" altLang="en-US"/>
          </a:p>
        </p:txBody>
      </p:sp>
      <p:pic>
        <p:nvPicPr>
          <p:cNvPr id="15" name="图片 14"/>
          <p:cNvPicPr>
            <a:picLocks noChangeAspect="1"/>
          </p:cNvPicPr>
          <p:nvPr/>
        </p:nvPicPr>
        <p:blipFill>
          <a:blip r:embed="rId2"/>
          <a:stretch>
            <a:fillRect/>
          </a:stretch>
        </p:blipFill>
        <p:spPr>
          <a:xfrm>
            <a:off x="8191500" y="2938145"/>
            <a:ext cx="3406140" cy="3162300"/>
          </a:xfrm>
          <a:prstGeom prst="rect">
            <a:avLst/>
          </a:prstGeom>
        </p:spPr>
      </p:pic>
      <p:sp>
        <p:nvSpPr>
          <p:cNvPr id="19" name="文本框 18"/>
          <p:cNvSpPr txBox="1"/>
          <p:nvPr/>
        </p:nvSpPr>
        <p:spPr>
          <a:xfrm>
            <a:off x="1793240" y="1847850"/>
            <a:ext cx="6896100" cy="368300"/>
          </a:xfrm>
          <a:prstGeom prst="rect">
            <a:avLst/>
          </a:prstGeom>
          <a:noFill/>
        </p:spPr>
        <p:txBody>
          <a:bodyPr wrap="square" rtlCol="0">
            <a:spAutoFit/>
          </a:bodyPr>
          <a:p>
            <a:pPr marL="285750" indent="-285750">
              <a:buFont typeface="Arial" panose="020B0604020202020204" pitchFamily="34" charset="0"/>
              <a:buChar char="•"/>
            </a:pPr>
            <a:r>
              <a:rPr>
                <a:latin typeface="+mn-ea"/>
                <a:sym typeface="+mn-ea"/>
              </a:rPr>
              <a:t>为平衡数据集设计的损失函数很容易偏向头部类别</a:t>
            </a:r>
            <a:endParaRPr lang="zh-CN" altLang="en-US"/>
          </a:p>
        </p:txBody>
      </p:sp>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37465" y="695325"/>
            <a:ext cx="4871720"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79335" y="695960"/>
            <a:ext cx="4822825"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5191760" y="495300"/>
            <a:ext cx="1807845" cy="401320"/>
          </a:xfrm>
          <a:prstGeom prst="round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dirty="0">
                <a:solidFill>
                  <a:schemeClr val="tx1"/>
                </a:solidFill>
                <a:latin typeface="汉仪中黑简" panose="02010600000101010101" charset="-122"/>
                <a:ea typeface="汉仪中黑简" panose="02010600000101010101" charset="-122"/>
                <a:sym typeface="+mn-ea"/>
              </a:rPr>
              <a:t>背景</a:t>
            </a:r>
            <a:endParaRPr lang="zh-CN" altLang="en-US" sz="2000" dirty="0">
              <a:solidFill>
                <a:schemeClr val="tx1"/>
              </a:solidFill>
              <a:latin typeface="汉仪中黑简" panose="02010600000101010101" charset="-122"/>
              <a:ea typeface="汉仪中黑简" panose="02010600000101010101" charset="-122"/>
              <a:sym typeface="+mn-ea"/>
            </a:endParaRPr>
          </a:p>
        </p:txBody>
      </p:sp>
      <p:sp>
        <p:nvSpPr>
          <p:cNvPr id="21" name="文本框 20"/>
          <p:cNvSpPr txBox="1"/>
          <p:nvPr/>
        </p:nvSpPr>
        <p:spPr>
          <a:xfrm>
            <a:off x="10102215" y="5631815"/>
            <a:ext cx="4064000" cy="368300"/>
          </a:xfrm>
          <a:prstGeom prst="rect">
            <a:avLst/>
          </a:prstGeom>
          <a:noFill/>
        </p:spPr>
        <p:txBody>
          <a:bodyPr wrap="square" rtlCol="0">
            <a:spAutoFit/>
          </a:bodyPr>
          <a:lstStyle/>
          <a:p>
            <a:endParaRPr lang="zh-CN" altLang="en-US"/>
          </a:p>
        </p:txBody>
      </p: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grpSp>
        <p:nvGrpSpPr>
          <p:cNvPr id="2" name="组合 1"/>
          <p:cNvGrpSpPr/>
          <p:nvPr/>
        </p:nvGrpSpPr>
        <p:grpSpPr>
          <a:xfrm>
            <a:off x="10259695" y="5013960"/>
            <a:ext cx="1123950" cy="1649730"/>
            <a:chOff x="8057" y="5646"/>
            <a:chExt cx="3180" cy="4668"/>
          </a:xfrm>
        </p:grpSpPr>
        <p:cxnSp>
          <p:nvCxnSpPr>
            <p:cNvPr id="9" name="直接连接符 8"/>
            <p:cNvCxnSpPr/>
            <p:nvPr/>
          </p:nvCxnSpPr>
          <p:spPr>
            <a:xfrm>
              <a:off x="10043" y="7392"/>
              <a:ext cx="0" cy="382"/>
            </a:xfrm>
            <a:prstGeom prst="line">
              <a:avLst/>
            </a:prstGeom>
            <a:solidFill>
              <a:srgbClr val="0F4C83"/>
            </a:solidFill>
            <a:ln w="25400" cmpd="sng">
              <a:solidFill>
                <a:schemeClr val="tx2">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015" y="7397"/>
              <a:ext cx="0" cy="382"/>
            </a:xfrm>
            <a:prstGeom prst="line">
              <a:avLst/>
            </a:prstGeom>
            <a:solidFill>
              <a:srgbClr val="0F4C83"/>
            </a:solidFill>
            <a:ln w="12700">
              <a:solidFill>
                <a:srgbClr val="0F4C83"/>
              </a:solidFill>
            </a:ln>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a:off x="9726" y="5646"/>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8057" y="7392"/>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V="1">
              <a:off x="10043" y="8186"/>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25400" cmpd="sng">
              <a:solidFill>
                <a:srgbClr val="5E75BA">
                  <a:alpha val="27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0015" y="8181"/>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12700">
              <a:solidFill>
                <a:srgbClr val="0F4C83">
                  <a:alpha val="50000"/>
                </a:srgbClr>
              </a:solidFill>
            </a:ln>
          </p:spPr>
          <p:style>
            <a:lnRef idx="1">
              <a:schemeClr val="accent1"/>
            </a:lnRef>
            <a:fillRef idx="0">
              <a:schemeClr val="accent1"/>
            </a:fillRef>
            <a:effectRef idx="0">
              <a:schemeClr val="accent1"/>
            </a:effectRef>
            <a:fontRef idx="minor">
              <a:schemeClr val="tx1"/>
            </a:fontRef>
          </p:style>
        </p:cxnSp>
        <p:sp>
          <p:nvSpPr>
            <p:cNvPr id="17" name="任意多边形 16"/>
            <p:cNvSpPr/>
            <p:nvPr/>
          </p:nvSpPr>
          <p:spPr>
            <a:xfrm flipV="1">
              <a:off x="9726" y="8304"/>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gradFill>
              <a:gsLst>
                <a:gs pos="0">
                  <a:schemeClr val="bg1"/>
                </a:gs>
                <a:gs pos="55000">
                  <a:srgbClr val="D7E5F9">
                    <a:alpha val="24000"/>
                  </a:srgbClr>
                </a:gs>
                <a:gs pos="63000">
                  <a:schemeClr val="accent1">
                    <a:lumMod val="45000"/>
                    <a:lumOff val="55000"/>
                    <a:alpha val="45000"/>
                  </a:schemeClr>
                </a:gs>
                <a:gs pos="83000">
                  <a:srgbClr val="9BD1DF"/>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flipV="1">
              <a:off x="8057" y="7980"/>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gradFill>
              <a:gsLst>
                <a:gs pos="0">
                  <a:schemeClr val="bg1"/>
                </a:gs>
                <a:gs pos="55000">
                  <a:srgbClr val="D7E5F9">
                    <a:alpha val="24000"/>
                  </a:srgbClr>
                </a:gs>
                <a:gs pos="63000">
                  <a:schemeClr val="accent1">
                    <a:lumMod val="45000"/>
                    <a:lumOff val="55000"/>
                    <a:alpha val="45000"/>
                  </a:schemeClr>
                </a:gs>
                <a:gs pos="83000">
                  <a:srgbClr val="98CFDD"/>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532765" y="1000760"/>
            <a:ext cx="8477250" cy="368300"/>
          </a:xfrm>
          <a:prstGeom prst="rect">
            <a:avLst/>
          </a:prstGeom>
          <a:noFill/>
        </p:spPr>
        <p:txBody>
          <a:bodyPr wrap="square" rtlCol="0">
            <a:spAutoFit/>
          </a:bodyPr>
          <a:p>
            <a:r>
              <a:rPr lang="zh-CN" altLang="en-US">
                <a:sym typeface="+mn-ea"/>
              </a:rPr>
              <a:t>监督对比学习（Supervised Contrastive Learning, SCL）在长尾识别中</a:t>
            </a:r>
            <a:r>
              <a:rPr lang="zh-CN" altLang="en-US"/>
              <a:t>局限性</a:t>
            </a:r>
            <a:endParaRPr lang="zh-CN" altLang="en-US"/>
          </a:p>
        </p:txBody>
      </p:sp>
      <p:sp>
        <p:nvSpPr>
          <p:cNvPr id="7" name="文本框 6"/>
          <p:cNvSpPr txBox="1"/>
          <p:nvPr/>
        </p:nvSpPr>
        <p:spPr>
          <a:xfrm>
            <a:off x="903605" y="1978025"/>
            <a:ext cx="6096000" cy="645160"/>
          </a:xfrm>
          <a:prstGeom prst="rect">
            <a:avLst/>
          </a:prstGeom>
          <a:noFill/>
        </p:spPr>
        <p:txBody>
          <a:bodyPr wrap="square" rtlCol="0" anchor="t">
            <a:spAutoFit/>
          </a:bodyPr>
          <a:p>
            <a:r>
              <a:rPr lang="zh-CN" altLang="en-US"/>
              <a:t>图</a:t>
            </a:r>
            <a:r>
              <a:rPr lang="en-US" altLang="zh-CN"/>
              <a:t>1</a:t>
            </a:r>
            <a:r>
              <a:rPr lang="zh-CN" altLang="en-US"/>
              <a:t>使用监督对比损失学习的特征在头部类别和尾部类别上的检索结果</a:t>
            </a:r>
            <a:endParaRPr lang="zh-CN" altLang="en-US"/>
          </a:p>
        </p:txBody>
      </p:sp>
      <p:sp>
        <p:nvSpPr>
          <p:cNvPr id="11" name="文本框 10"/>
          <p:cNvSpPr txBox="1"/>
          <p:nvPr/>
        </p:nvSpPr>
        <p:spPr>
          <a:xfrm>
            <a:off x="760095" y="3284220"/>
            <a:ext cx="6096000" cy="2584450"/>
          </a:xfrm>
          <a:prstGeom prst="rect">
            <a:avLst/>
          </a:prstGeom>
          <a:noFill/>
        </p:spPr>
        <p:txBody>
          <a:bodyPr wrap="square" rtlCol="0" anchor="t">
            <a:spAutoFit/>
          </a:bodyPr>
          <a:p>
            <a:r>
              <a:rPr lang="zh-CN" altLang="en-US"/>
              <a:t>(a) 头部类别：展示了SCL学习到的特征对于头部类别（样本数量较多的类别）的检索结果。在这种情况下，SCL有效地学习到了语义特征，例如，学习到的“bee”（蜜蜂）特征对于背景中的杂乱无章是鲁棒的。</a:t>
            </a:r>
            <a:endParaRPr lang="zh-CN" altLang="en-US"/>
          </a:p>
          <a:p>
            <a:endParaRPr lang="zh-CN" altLang="en-US"/>
          </a:p>
          <a:p>
            <a:r>
              <a:rPr lang="zh-CN" altLang="en-US"/>
              <a:t>(b) 尾部类别 (Tail Classes)：展示了SCL学习到的特征对于尾部类别（样本数量较少的类别）的检索结果。在这种情况下，SCL学习到的特征更多地偏向于低级的外观线索，如形状、纹理和颜色，而不是语义特征。</a:t>
            </a:r>
            <a:endParaRPr lang="zh-CN" altLang="en-US"/>
          </a:p>
        </p:txBody>
      </p:sp>
      <p:pic>
        <p:nvPicPr>
          <p:cNvPr id="15" name="图片 14"/>
          <p:cNvPicPr>
            <a:picLocks noChangeAspect="1"/>
          </p:cNvPicPr>
          <p:nvPr/>
        </p:nvPicPr>
        <p:blipFill>
          <a:blip r:embed="rId2"/>
          <a:stretch>
            <a:fillRect/>
          </a:stretch>
        </p:blipFill>
        <p:spPr>
          <a:xfrm>
            <a:off x="7515225" y="1473200"/>
            <a:ext cx="4186555" cy="4857115"/>
          </a:xfrm>
          <a:prstGeom prst="rect">
            <a:avLst/>
          </a:prstGeom>
        </p:spPr>
      </p:pic>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37465" y="695325"/>
            <a:ext cx="4871720"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79335" y="695960"/>
            <a:ext cx="4822825"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5191760" y="495300"/>
            <a:ext cx="1807845" cy="401320"/>
          </a:xfrm>
          <a:prstGeom prst="round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dirty="0">
                <a:solidFill>
                  <a:schemeClr val="tx1"/>
                </a:solidFill>
                <a:latin typeface="汉仪中黑简" panose="02010600000101010101" charset="-122"/>
                <a:ea typeface="汉仪中黑简" panose="02010600000101010101" charset="-122"/>
                <a:sym typeface="+mn-ea"/>
              </a:rPr>
              <a:t>相关</a:t>
            </a:r>
            <a:r>
              <a:rPr lang="zh-CN" altLang="en-US" sz="2000" dirty="0">
                <a:solidFill>
                  <a:schemeClr val="tx1"/>
                </a:solidFill>
                <a:latin typeface="汉仪中黑简" panose="02010600000101010101" charset="-122"/>
                <a:ea typeface="汉仪中黑简" panose="02010600000101010101" charset="-122"/>
                <a:sym typeface="+mn-ea"/>
              </a:rPr>
              <a:t>工作</a:t>
            </a:r>
            <a:endParaRPr lang="zh-CN" altLang="en-US" sz="2000" dirty="0">
              <a:solidFill>
                <a:schemeClr val="tx1"/>
              </a:solidFill>
              <a:latin typeface="汉仪中黑简" panose="02010600000101010101" charset="-122"/>
              <a:ea typeface="汉仪中黑简" panose="02010600000101010101" charset="-122"/>
              <a:sym typeface="+mn-ea"/>
            </a:endParaRPr>
          </a:p>
        </p:txBody>
      </p:sp>
      <p:sp>
        <p:nvSpPr>
          <p:cNvPr id="21" name="文本框 20"/>
          <p:cNvSpPr txBox="1"/>
          <p:nvPr/>
        </p:nvSpPr>
        <p:spPr>
          <a:xfrm>
            <a:off x="10102215" y="5631815"/>
            <a:ext cx="4064000" cy="368300"/>
          </a:xfrm>
          <a:prstGeom prst="rect">
            <a:avLst/>
          </a:prstGeom>
          <a:noFill/>
        </p:spPr>
        <p:txBody>
          <a:bodyPr wrap="square" rtlCol="0">
            <a:spAutoFit/>
          </a:bodyPr>
          <a:lstStyle/>
          <a:p>
            <a:endParaRPr lang="zh-CN" altLang="en-US"/>
          </a:p>
        </p:txBody>
      </p: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grpSp>
        <p:nvGrpSpPr>
          <p:cNvPr id="2" name="组合 1"/>
          <p:cNvGrpSpPr/>
          <p:nvPr/>
        </p:nvGrpSpPr>
        <p:grpSpPr>
          <a:xfrm>
            <a:off x="10259695" y="5013960"/>
            <a:ext cx="1123950" cy="1649730"/>
            <a:chOff x="8057" y="5646"/>
            <a:chExt cx="3180" cy="4668"/>
          </a:xfrm>
        </p:grpSpPr>
        <p:cxnSp>
          <p:nvCxnSpPr>
            <p:cNvPr id="9" name="直接连接符 8"/>
            <p:cNvCxnSpPr/>
            <p:nvPr/>
          </p:nvCxnSpPr>
          <p:spPr>
            <a:xfrm>
              <a:off x="10043" y="7392"/>
              <a:ext cx="0" cy="382"/>
            </a:xfrm>
            <a:prstGeom prst="line">
              <a:avLst/>
            </a:prstGeom>
            <a:solidFill>
              <a:srgbClr val="0F4C83"/>
            </a:solidFill>
            <a:ln w="25400" cmpd="sng">
              <a:solidFill>
                <a:schemeClr val="tx2">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015" y="7397"/>
              <a:ext cx="0" cy="382"/>
            </a:xfrm>
            <a:prstGeom prst="line">
              <a:avLst/>
            </a:prstGeom>
            <a:solidFill>
              <a:srgbClr val="0F4C83"/>
            </a:solidFill>
            <a:ln w="12700">
              <a:solidFill>
                <a:srgbClr val="0F4C83"/>
              </a:solidFill>
            </a:ln>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a:off x="9726" y="5646"/>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8057" y="7392"/>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V="1">
              <a:off x="10043" y="8186"/>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25400" cmpd="sng">
              <a:solidFill>
                <a:srgbClr val="5E75BA">
                  <a:alpha val="27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0015" y="8181"/>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12700">
              <a:solidFill>
                <a:srgbClr val="0F4C83">
                  <a:alpha val="50000"/>
                </a:srgbClr>
              </a:solidFill>
            </a:ln>
          </p:spPr>
          <p:style>
            <a:lnRef idx="1">
              <a:schemeClr val="accent1"/>
            </a:lnRef>
            <a:fillRef idx="0">
              <a:schemeClr val="accent1"/>
            </a:fillRef>
            <a:effectRef idx="0">
              <a:schemeClr val="accent1"/>
            </a:effectRef>
            <a:fontRef idx="minor">
              <a:schemeClr val="tx1"/>
            </a:fontRef>
          </p:style>
        </p:cxnSp>
        <p:sp>
          <p:nvSpPr>
            <p:cNvPr id="17" name="任意多边形 16"/>
            <p:cNvSpPr/>
            <p:nvPr/>
          </p:nvSpPr>
          <p:spPr>
            <a:xfrm flipV="1">
              <a:off x="9726" y="8304"/>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gradFill>
              <a:gsLst>
                <a:gs pos="0">
                  <a:schemeClr val="bg1"/>
                </a:gs>
                <a:gs pos="55000">
                  <a:srgbClr val="D7E5F9">
                    <a:alpha val="24000"/>
                  </a:srgbClr>
                </a:gs>
                <a:gs pos="63000">
                  <a:schemeClr val="accent1">
                    <a:lumMod val="45000"/>
                    <a:lumOff val="55000"/>
                    <a:alpha val="45000"/>
                  </a:schemeClr>
                </a:gs>
                <a:gs pos="83000">
                  <a:srgbClr val="9BD1DF"/>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flipV="1">
              <a:off x="8057" y="7980"/>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gradFill>
              <a:gsLst>
                <a:gs pos="0">
                  <a:schemeClr val="bg1"/>
                </a:gs>
                <a:gs pos="55000">
                  <a:srgbClr val="D7E5F9">
                    <a:alpha val="24000"/>
                  </a:srgbClr>
                </a:gs>
                <a:gs pos="63000">
                  <a:schemeClr val="accent1">
                    <a:lumMod val="45000"/>
                    <a:lumOff val="55000"/>
                    <a:alpha val="45000"/>
                  </a:schemeClr>
                </a:gs>
                <a:gs pos="83000">
                  <a:srgbClr val="98CFDD"/>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文本框 23"/>
          <p:cNvSpPr txBox="1"/>
          <p:nvPr/>
        </p:nvSpPr>
        <p:spPr>
          <a:xfrm>
            <a:off x="903605" y="1476375"/>
            <a:ext cx="3378200" cy="368300"/>
          </a:xfrm>
          <a:prstGeom prst="rect">
            <a:avLst/>
          </a:prstGeom>
          <a:noFill/>
        </p:spPr>
        <p:txBody>
          <a:bodyPr wrap="square" rtlCol="0">
            <a:spAutoFit/>
          </a:bodyPr>
          <a:p>
            <a:r>
              <a:rPr lang="en-US" altLang="zh-CN"/>
              <a:t>Xi</a:t>
            </a:r>
            <a:r>
              <a:rPr lang="zh-CN" altLang="en-US"/>
              <a:t>：</a:t>
            </a:r>
            <a:r>
              <a:rPr lang="zh-CN" altLang="en-US"/>
              <a:t>锚点图像</a:t>
            </a:r>
            <a:endParaRPr lang="zh-CN" altLang="en-US"/>
          </a:p>
        </p:txBody>
      </p:sp>
      <p:sp>
        <p:nvSpPr>
          <p:cNvPr id="27" name="文本框 26"/>
          <p:cNvSpPr txBox="1"/>
          <p:nvPr/>
        </p:nvSpPr>
        <p:spPr>
          <a:xfrm>
            <a:off x="903605" y="1874520"/>
            <a:ext cx="5618480" cy="368300"/>
          </a:xfrm>
          <a:prstGeom prst="rect">
            <a:avLst/>
          </a:prstGeom>
          <a:noFill/>
        </p:spPr>
        <p:txBody>
          <a:bodyPr wrap="square" rtlCol="0">
            <a:spAutoFit/>
          </a:bodyPr>
          <a:p>
            <a:r>
              <a:rPr lang="en-US" altLang="zh-CN"/>
              <a:t>zi</a:t>
            </a:r>
            <a:r>
              <a:rPr lang="zh-CN" altLang="en-US"/>
              <a:t>：</a:t>
            </a:r>
            <a:r>
              <a:rPr lang="en-US" altLang="zh-CN"/>
              <a:t>xi</a:t>
            </a:r>
            <a:r>
              <a:rPr lang="zh-CN" altLang="en-US"/>
              <a:t>通过主干和投影头提取的归一化</a:t>
            </a:r>
            <a:r>
              <a:rPr lang="zh-CN" altLang="en-US"/>
              <a:t>特征</a:t>
            </a:r>
            <a:endParaRPr lang="zh-CN" altLang="en-US"/>
          </a:p>
        </p:txBody>
      </p:sp>
      <p:sp>
        <p:nvSpPr>
          <p:cNvPr id="29" name="文本框 28"/>
          <p:cNvSpPr txBox="1"/>
          <p:nvPr/>
        </p:nvSpPr>
        <p:spPr>
          <a:xfrm>
            <a:off x="903605" y="2216150"/>
            <a:ext cx="4027805" cy="368300"/>
          </a:xfrm>
          <a:prstGeom prst="rect">
            <a:avLst/>
          </a:prstGeom>
          <a:noFill/>
        </p:spPr>
        <p:txBody>
          <a:bodyPr wrap="square" rtlCol="0">
            <a:spAutoFit/>
          </a:bodyPr>
          <a:p>
            <a:r>
              <a:rPr lang="en-US" altLang="zh-CN"/>
              <a:t>zi+</a:t>
            </a:r>
            <a:r>
              <a:rPr lang="zh-CN" altLang="en-US"/>
              <a:t>：</a:t>
            </a:r>
            <a:r>
              <a:rPr lang="en-US" altLang="zh-CN"/>
              <a:t>xi</a:t>
            </a:r>
            <a:r>
              <a:rPr lang="zh-CN" altLang="en-US"/>
              <a:t>的图像增强视角的归一化</a:t>
            </a:r>
            <a:r>
              <a:rPr lang="zh-CN" altLang="en-US"/>
              <a:t>特征</a:t>
            </a:r>
            <a:endParaRPr lang="zh-CN" altLang="en-US"/>
          </a:p>
        </p:txBody>
      </p:sp>
      <p:sp>
        <p:nvSpPr>
          <p:cNvPr id="30" name="文本框 29"/>
          <p:cNvSpPr txBox="1"/>
          <p:nvPr/>
        </p:nvSpPr>
        <p:spPr>
          <a:xfrm>
            <a:off x="848360" y="2657475"/>
            <a:ext cx="8042275" cy="368300"/>
          </a:xfrm>
          <a:prstGeom prst="rect">
            <a:avLst/>
          </a:prstGeom>
          <a:noFill/>
        </p:spPr>
        <p:txBody>
          <a:bodyPr wrap="square" rtlCol="0">
            <a:spAutoFit/>
          </a:bodyPr>
          <a:p>
            <a:r>
              <a:rPr lang="en-US" altLang="zh-CN"/>
              <a:t>M</a:t>
            </a:r>
            <a:r>
              <a:rPr lang="zh-CN" altLang="en-US"/>
              <a:t>：通过内存队列获取的一组样本特征，</a:t>
            </a:r>
            <a:r>
              <a:rPr lang="zh-CN" altLang="en-US">
                <a:sym typeface="+mn-ea"/>
              </a:rPr>
              <a:t>内存队列M是从训练集中均匀采样</a:t>
            </a:r>
            <a:endParaRPr lang="zh-CN" altLang="en-US"/>
          </a:p>
        </p:txBody>
      </p:sp>
      <p:pic>
        <p:nvPicPr>
          <p:cNvPr id="31" name="图片 30"/>
          <p:cNvPicPr>
            <a:picLocks noChangeAspect="1"/>
          </p:cNvPicPr>
          <p:nvPr/>
        </p:nvPicPr>
        <p:blipFill>
          <a:blip r:embed="rId2"/>
          <a:stretch>
            <a:fillRect/>
          </a:stretch>
        </p:blipFill>
        <p:spPr>
          <a:xfrm>
            <a:off x="1285875" y="3062605"/>
            <a:ext cx="2995930" cy="372745"/>
          </a:xfrm>
          <a:prstGeom prst="rect">
            <a:avLst/>
          </a:prstGeom>
        </p:spPr>
      </p:pic>
      <p:sp>
        <p:nvSpPr>
          <p:cNvPr id="32" name="文本框 31"/>
          <p:cNvSpPr txBox="1"/>
          <p:nvPr/>
        </p:nvSpPr>
        <p:spPr>
          <a:xfrm>
            <a:off x="903605" y="3610610"/>
            <a:ext cx="6223635" cy="645160"/>
          </a:xfrm>
          <a:prstGeom prst="rect">
            <a:avLst/>
          </a:prstGeom>
          <a:noFill/>
        </p:spPr>
        <p:txBody>
          <a:bodyPr wrap="square" rtlCol="0" anchor="t">
            <a:spAutoFit/>
          </a:bodyPr>
          <a:p>
            <a:r>
              <a:rPr lang="zh-CN" altLang="en-US"/>
              <a:t>SCL通过将anchor图像与其正样本拉在一起来减小类内距离，同时通过将具有不同类标签的图像推开来扩大类间距离</a:t>
            </a:r>
            <a:endParaRPr lang="zh-CN" altLang="en-US"/>
          </a:p>
        </p:txBody>
      </p:sp>
      <p:pic>
        <p:nvPicPr>
          <p:cNvPr id="33" name="图片 32"/>
          <p:cNvPicPr>
            <a:picLocks noChangeAspect="1"/>
          </p:cNvPicPr>
          <p:nvPr/>
        </p:nvPicPr>
        <p:blipFill>
          <a:blip r:embed="rId3"/>
          <a:stretch>
            <a:fillRect/>
          </a:stretch>
        </p:blipFill>
        <p:spPr>
          <a:xfrm>
            <a:off x="6883400" y="1692910"/>
            <a:ext cx="4678680" cy="731520"/>
          </a:xfrm>
          <a:prstGeom prst="rect">
            <a:avLst/>
          </a:prstGeom>
        </p:spPr>
      </p:pic>
      <p:pic>
        <p:nvPicPr>
          <p:cNvPr id="34" name="图片 33"/>
          <p:cNvPicPr>
            <a:picLocks noChangeAspect="1"/>
          </p:cNvPicPr>
          <p:nvPr/>
        </p:nvPicPr>
        <p:blipFill>
          <a:blip r:embed="rId4"/>
          <a:stretch>
            <a:fillRect/>
          </a:stretch>
        </p:blipFill>
        <p:spPr>
          <a:xfrm>
            <a:off x="7202170" y="3022600"/>
            <a:ext cx="4434840" cy="762000"/>
          </a:xfrm>
          <a:prstGeom prst="rect">
            <a:avLst/>
          </a:prstGeom>
        </p:spPr>
      </p:pic>
      <p:pic>
        <p:nvPicPr>
          <p:cNvPr id="35" name="图片 34"/>
          <p:cNvPicPr>
            <a:picLocks noChangeAspect="1"/>
          </p:cNvPicPr>
          <p:nvPr/>
        </p:nvPicPr>
        <p:blipFill>
          <a:blip r:embed="rId5"/>
          <a:stretch>
            <a:fillRect/>
          </a:stretch>
        </p:blipFill>
        <p:spPr>
          <a:xfrm>
            <a:off x="1172210" y="4711700"/>
            <a:ext cx="5629275" cy="762000"/>
          </a:xfrm>
          <a:prstGeom prst="rect">
            <a:avLst/>
          </a:prstGeom>
        </p:spPr>
      </p:pic>
      <p:sp>
        <p:nvSpPr>
          <p:cNvPr id="36" name="文本框 35"/>
          <p:cNvSpPr txBox="1"/>
          <p:nvPr/>
        </p:nvSpPr>
        <p:spPr>
          <a:xfrm>
            <a:off x="693420" y="896620"/>
            <a:ext cx="3409315" cy="368300"/>
          </a:xfrm>
          <a:prstGeom prst="rect">
            <a:avLst/>
          </a:prstGeom>
          <a:noFill/>
        </p:spPr>
        <p:txBody>
          <a:bodyPr wrap="square" rtlCol="0">
            <a:spAutoFit/>
          </a:bodyPr>
          <a:p>
            <a:r>
              <a:rPr lang="zh-CN" altLang="en-US"/>
              <a:t>监督对比学习：</a:t>
            </a:r>
            <a:endParaRPr lang="zh-CN" altLang="en-US"/>
          </a:p>
        </p:txBody>
      </p:sp>
      <p:sp>
        <p:nvSpPr>
          <p:cNvPr id="37" name="文本框 36"/>
          <p:cNvSpPr txBox="1"/>
          <p:nvPr/>
        </p:nvSpPr>
        <p:spPr>
          <a:xfrm>
            <a:off x="956310" y="4255770"/>
            <a:ext cx="6096000" cy="368300"/>
          </a:xfrm>
          <a:prstGeom prst="rect">
            <a:avLst/>
          </a:prstGeom>
          <a:noFill/>
        </p:spPr>
        <p:txBody>
          <a:bodyPr wrap="square" rtlCol="0" anchor="t">
            <a:spAutoFit/>
          </a:bodyPr>
          <a:p>
            <a:r>
              <a:rPr lang="zh-CN" altLang="en-US"/>
              <a:t>等</a:t>
            </a:r>
            <a:r>
              <a:rPr lang="zh-CN" altLang="en-US"/>
              <a:t>式 (1) 可以表示为分布对齐任务</a:t>
            </a:r>
            <a:endParaRPr lang="zh-CN" altLang="en-US"/>
          </a:p>
        </p:txBody>
      </p:sp>
      <p:sp>
        <p:nvSpPr>
          <p:cNvPr id="38" name="文本框 37"/>
          <p:cNvSpPr txBox="1"/>
          <p:nvPr/>
        </p:nvSpPr>
        <p:spPr>
          <a:xfrm>
            <a:off x="1005205" y="5588635"/>
            <a:ext cx="8590280" cy="922020"/>
          </a:xfrm>
          <a:prstGeom prst="rect">
            <a:avLst/>
          </a:prstGeom>
          <a:noFill/>
        </p:spPr>
        <p:txBody>
          <a:bodyPr wrap="square" rtlCol="0" anchor="t">
            <a:spAutoFit/>
          </a:bodyPr>
          <a:p>
            <a:r>
              <a:rPr lang="zh-CN" altLang="en-US"/>
              <a:t>其中 ^p(zt|zi) 是目标分布的概率。 对于 </a:t>
            </a:r>
            <a:r>
              <a:rPr lang="en-US" altLang="zh-CN">
                <a:sym typeface="+mn-ea"/>
              </a:rPr>
              <a:t>zi+</a:t>
            </a:r>
            <a:r>
              <a:rPr lang="zh-CN" altLang="en-US"/>
              <a:t>和 zt ∈ Pi，SCL 将它们同等地视为正样本，并将其目标概率设置为 1/(|Pi| + 1)。 对于M中具有不同类别标签的其他图像，SCL将它们视为负样本，并将其目标概率设置为0。</a:t>
            </a:r>
            <a:endParaRPr lang="zh-CN" altLang="en-US"/>
          </a:p>
        </p:txBody>
      </p:sp>
    </p:spTree>
    <p:custDataLst>
      <p:tags r:id="rId6"/>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37465" y="695325"/>
            <a:ext cx="4871720"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79335" y="695960"/>
            <a:ext cx="4822825"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5191760" y="495300"/>
            <a:ext cx="1807845" cy="401320"/>
          </a:xfrm>
          <a:prstGeom prst="round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dirty="0">
                <a:solidFill>
                  <a:schemeClr val="tx1"/>
                </a:solidFill>
                <a:latin typeface="汉仪中黑简" panose="02010600000101010101" charset="-122"/>
                <a:ea typeface="汉仪中黑简" panose="02010600000101010101" charset="-122"/>
                <a:sym typeface="+mn-ea"/>
              </a:rPr>
              <a:t>相关工作</a:t>
            </a:r>
            <a:endParaRPr lang="zh-CN" altLang="en-US" sz="2000" dirty="0">
              <a:solidFill>
                <a:schemeClr val="tx1"/>
              </a:solidFill>
              <a:latin typeface="汉仪中黑简" panose="02010600000101010101" charset="-122"/>
              <a:ea typeface="汉仪中黑简" panose="02010600000101010101" charset="-122"/>
              <a:sym typeface="+mn-ea"/>
            </a:endParaRPr>
          </a:p>
        </p:txBody>
      </p:sp>
      <p:sp>
        <p:nvSpPr>
          <p:cNvPr id="21" name="文本框 20"/>
          <p:cNvSpPr txBox="1"/>
          <p:nvPr/>
        </p:nvSpPr>
        <p:spPr>
          <a:xfrm>
            <a:off x="10102215" y="5631815"/>
            <a:ext cx="4064000" cy="368300"/>
          </a:xfrm>
          <a:prstGeom prst="rect">
            <a:avLst/>
          </a:prstGeom>
          <a:noFill/>
        </p:spPr>
        <p:txBody>
          <a:bodyPr wrap="square" rtlCol="0">
            <a:spAutoFit/>
          </a:bodyPr>
          <a:lstStyle/>
          <a:p>
            <a:endParaRPr lang="zh-CN" altLang="en-US"/>
          </a:p>
        </p:txBody>
      </p: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grpSp>
        <p:nvGrpSpPr>
          <p:cNvPr id="2" name="组合 1"/>
          <p:cNvGrpSpPr/>
          <p:nvPr/>
        </p:nvGrpSpPr>
        <p:grpSpPr>
          <a:xfrm>
            <a:off x="10259695" y="5013960"/>
            <a:ext cx="1123950" cy="1649730"/>
            <a:chOff x="8057" y="5646"/>
            <a:chExt cx="3180" cy="4668"/>
          </a:xfrm>
        </p:grpSpPr>
        <p:cxnSp>
          <p:nvCxnSpPr>
            <p:cNvPr id="9" name="直接连接符 8"/>
            <p:cNvCxnSpPr/>
            <p:nvPr/>
          </p:nvCxnSpPr>
          <p:spPr>
            <a:xfrm>
              <a:off x="10043" y="7392"/>
              <a:ext cx="0" cy="382"/>
            </a:xfrm>
            <a:prstGeom prst="line">
              <a:avLst/>
            </a:prstGeom>
            <a:solidFill>
              <a:srgbClr val="0F4C83"/>
            </a:solidFill>
            <a:ln w="25400" cmpd="sng">
              <a:solidFill>
                <a:schemeClr val="tx2">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015" y="7397"/>
              <a:ext cx="0" cy="382"/>
            </a:xfrm>
            <a:prstGeom prst="line">
              <a:avLst/>
            </a:prstGeom>
            <a:solidFill>
              <a:srgbClr val="0F4C83"/>
            </a:solidFill>
            <a:ln w="12700">
              <a:solidFill>
                <a:srgbClr val="0F4C83"/>
              </a:solidFill>
            </a:ln>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a:off x="9726" y="5646"/>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8057" y="7392"/>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V="1">
              <a:off x="10043" y="8186"/>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25400" cmpd="sng">
              <a:solidFill>
                <a:srgbClr val="5E75BA">
                  <a:alpha val="27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0015" y="8181"/>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12700">
              <a:solidFill>
                <a:srgbClr val="0F4C83">
                  <a:alpha val="50000"/>
                </a:srgbClr>
              </a:solidFill>
            </a:ln>
          </p:spPr>
          <p:style>
            <a:lnRef idx="1">
              <a:schemeClr val="accent1"/>
            </a:lnRef>
            <a:fillRef idx="0">
              <a:schemeClr val="accent1"/>
            </a:fillRef>
            <a:effectRef idx="0">
              <a:schemeClr val="accent1"/>
            </a:effectRef>
            <a:fontRef idx="minor">
              <a:schemeClr val="tx1"/>
            </a:fontRef>
          </p:style>
        </p:cxnSp>
        <p:sp>
          <p:nvSpPr>
            <p:cNvPr id="17" name="任意多边形 16"/>
            <p:cNvSpPr/>
            <p:nvPr/>
          </p:nvSpPr>
          <p:spPr>
            <a:xfrm flipV="1">
              <a:off x="9726" y="8304"/>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gradFill>
              <a:gsLst>
                <a:gs pos="0">
                  <a:schemeClr val="bg1"/>
                </a:gs>
                <a:gs pos="55000">
                  <a:srgbClr val="D7E5F9">
                    <a:alpha val="24000"/>
                  </a:srgbClr>
                </a:gs>
                <a:gs pos="63000">
                  <a:schemeClr val="accent1">
                    <a:lumMod val="45000"/>
                    <a:lumOff val="55000"/>
                    <a:alpha val="45000"/>
                  </a:schemeClr>
                </a:gs>
                <a:gs pos="83000">
                  <a:srgbClr val="9BD1DF"/>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flipV="1">
              <a:off x="8057" y="7980"/>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gradFill>
              <a:gsLst>
                <a:gs pos="0">
                  <a:schemeClr val="bg1"/>
                </a:gs>
                <a:gs pos="55000">
                  <a:srgbClr val="D7E5F9">
                    <a:alpha val="24000"/>
                  </a:srgbClr>
                </a:gs>
                <a:gs pos="63000">
                  <a:schemeClr val="accent1">
                    <a:lumMod val="45000"/>
                    <a:lumOff val="55000"/>
                    <a:alpha val="45000"/>
                  </a:schemeClr>
                </a:gs>
                <a:gs pos="83000">
                  <a:srgbClr val="98CFDD"/>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759460" y="1178560"/>
            <a:ext cx="6096000" cy="368300"/>
          </a:xfrm>
          <a:prstGeom prst="rect">
            <a:avLst/>
          </a:prstGeom>
          <a:noFill/>
        </p:spPr>
        <p:txBody>
          <a:bodyPr wrap="square" rtlCol="0" anchor="t">
            <a:spAutoFit/>
          </a:bodyPr>
          <a:p>
            <a:r>
              <a:rPr lang="zh-CN" altLang="en-US"/>
              <a:t>对于锚定图像xi的特征zi，SCL的梯度为</a:t>
            </a:r>
            <a:endParaRPr lang="zh-CN" altLang="en-US"/>
          </a:p>
        </p:txBody>
      </p:sp>
      <p:pic>
        <p:nvPicPr>
          <p:cNvPr id="11" name="图片 10"/>
          <p:cNvPicPr>
            <a:picLocks noChangeAspect="1"/>
          </p:cNvPicPr>
          <p:nvPr/>
        </p:nvPicPr>
        <p:blipFill>
          <a:blip r:embed="rId2"/>
          <a:stretch>
            <a:fillRect/>
          </a:stretch>
        </p:blipFill>
        <p:spPr>
          <a:xfrm>
            <a:off x="2232025" y="1828800"/>
            <a:ext cx="5280660" cy="1600200"/>
          </a:xfrm>
          <a:prstGeom prst="rect">
            <a:avLst/>
          </a:prstGeom>
        </p:spPr>
      </p:pic>
      <p:sp>
        <p:nvSpPr>
          <p:cNvPr id="20" name="文本框 19"/>
          <p:cNvSpPr txBox="1"/>
          <p:nvPr/>
        </p:nvSpPr>
        <p:spPr>
          <a:xfrm>
            <a:off x="689610" y="3591560"/>
            <a:ext cx="7120890" cy="368300"/>
          </a:xfrm>
          <a:prstGeom prst="rect">
            <a:avLst/>
          </a:prstGeom>
          <a:noFill/>
        </p:spPr>
        <p:txBody>
          <a:bodyPr wrap="square" rtlCol="0">
            <a:spAutoFit/>
          </a:bodyPr>
          <a:p>
            <a:r>
              <a:rPr lang="zh-CN" altLang="en-US"/>
              <a:t>第一项表示所有负样本对梯度的贡献，目标是推远负样本。</a:t>
            </a:r>
            <a:endParaRPr lang="zh-CN" altLang="en-US"/>
          </a:p>
        </p:txBody>
      </p:sp>
      <p:sp>
        <p:nvSpPr>
          <p:cNvPr id="22" name="文本框 21"/>
          <p:cNvSpPr txBox="1"/>
          <p:nvPr/>
        </p:nvSpPr>
        <p:spPr>
          <a:xfrm>
            <a:off x="689610" y="4314190"/>
            <a:ext cx="8477250" cy="368300"/>
          </a:xfrm>
          <a:prstGeom prst="rect">
            <a:avLst/>
          </a:prstGeom>
          <a:noFill/>
        </p:spPr>
        <p:txBody>
          <a:bodyPr wrap="square" rtlCol="0">
            <a:spAutoFit/>
          </a:bodyPr>
          <a:p>
            <a:r>
              <a:rPr lang="zh-CN" altLang="en-US"/>
              <a:t>第二项表示数据增强后的正样本对梯度的贡献，目标是拉近这个特定的正样本</a:t>
            </a:r>
            <a:endParaRPr lang="zh-CN" altLang="en-US"/>
          </a:p>
        </p:txBody>
      </p:sp>
      <p:sp>
        <p:nvSpPr>
          <p:cNvPr id="23" name="文本框 22"/>
          <p:cNvSpPr txBox="1"/>
          <p:nvPr/>
        </p:nvSpPr>
        <p:spPr>
          <a:xfrm>
            <a:off x="759460" y="5124450"/>
            <a:ext cx="6911975" cy="368300"/>
          </a:xfrm>
          <a:prstGeom prst="rect">
            <a:avLst/>
          </a:prstGeom>
          <a:noFill/>
        </p:spPr>
        <p:txBody>
          <a:bodyPr wrap="square" rtlCol="0">
            <a:spAutoFit/>
          </a:bodyPr>
          <a:p>
            <a:r>
              <a:rPr lang="zh-CN" altLang="en-US"/>
              <a:t>第三项表示其他正样本对梯度的贡献，同样目标是拉近这些正样本</a:t>
            </a:r>
            <a:endParaRPr lang="zh-CN" altLang="en-US"/>
          </a:p>
        </p:txBody>
      </p:sp>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37465" y="695325"/>
            <a:ext cx="4871720"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79335" y="695960"/>
            <a:ext cx="4822825"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5191760" y="495300"/>
            <a:ext cx="1807845" cy="401320"/>
          </a:xfrm>
          <a:prstGeom prst="round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dirty="0">
                <a:solidFill>
                  <a:schemeClr val="tx1"/>
                </a:solidFill>
                <a:latin typeface="汉仪中黑简" panose="02010600000101010101" charset="-122"/>
                <a:ea typeface="汉仪中黑简" panose="02010600000101010101" charset="-122"/>
                <a:sym typeface="+mn-ea"/>
              </a:rPr>
              <a:t>相关工作</a:t>
            </a:r>
            <a:endParaRPr lang="zh-CN" altLang="en-US" sz="2000" dirty="0">
              <a:solidFill>
                <a:schemeClr val="tx1"/>
              </a:solidFill>
              <a:latin typeface="汉仪中黑简" panose="02010600000101010101" charset="-122"/>
              <a:ea typeface="汉仪中黑简" panose="02010600000101010101" charset="-122"/>
              <a:sym typeface="+mn-ea"/>
            </a:endParaRPr>
          </a:p>
        </p:txBody>
      </p:sp>
      <p:sp>
        <p:nvSpPr>
          <p:cNvPr id="21" name="文本框 20"/>
          <p:cNvSpPr txBox="1"/>
          <p:nvPr/>
        </p:nvSpPr>
        <p:spPr>
          <a:xfrm>
            <a:off x="10102215" y="5631815"/>
            <a:ext cx="4064000" cy="368300"/>
          </a:xfrm>
          <a:prstGeom prst="rect">
            <a:avLst/>
          </a:prstGeom>
          <a:noFill/>
        </p:spPr>
        <p:txBody>
          <a:bodyPr wrap="square" rtlCol="0">
            <a:spAutoFit/>
          </a:bodyPr>
          <a:lstStyle/>
          <a:p>
            <a:endParaRPr lang="zh-CN" altLang="en-US"/>
          </a:p>
        </p:txBody>
      </p: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grpSp>
        <p:nvGrpSpPr>
          <p:cNvPr id="2" name="组合 1"/>
          <p:cNvGrpSpPr/>
          <p:nvPr/>
        </p:nvGrpSpPr>
        <p:grpSpPr>
          <a:xfrm>
            <a:off x="10259695" y="5013960"/>
            <a:ext cx="1123950" cy="1649730"/>
            <a:chOff x="8057" y="5646"/>
            <a:chExt cx="3180" cy="4668"/>
          </a:xfrm>
        </p:grpSpPr>
        <p:cxnSp>
          <p:nvCxnSpPr>
            <p:cNvPr id="9" name="直接连接符 8"/>
            <p:cNvCxnSpPr/>
            <p:nvPr/>
          </p:nvCxnSpPr>
          <p:spPr>
            <a:xfrm>
              <a:off x="10043" y="7392"/>
              <a:ext cx="0" cy="382"/>
            </a:xfrm>
            <a:prstGeom prst="line">
              <a:avLst/>
            </a:prstGeom>
            <a:solidFill>
              <a:srgbClr val="0F4C83"/>
            </a:solidFill>
            <a:ln w="25400" cmpd="sng">
              <a:solidFill>
                <a:schemeClr val="tx2">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015" y="7397"/>
              <a:ext cx="0" cy="382"/>
            </a:xfrm>
            <a:prstGeom prst="line">
              <a:avLst/>
            </a:prstGeom>
            <a:solidFill>
              <a:srgbClr val="0F4C83"/>
            </a:solidFill>
            <a:ln w="12700">
              <a:solidFill>
                <a:srgbClr val="0F4C83"/>
              </a:solidFill>
            </a:ln>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a:off x="9726" y="5646"/>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8057" y="7392"/>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V="1">
              <a:off x="10043" y="8186"/>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25400" cmpd="sng">
              <a:solidFill>
                <a:srgbClr val="5E75BA">
                  <a:alpha val="27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0015" y="8181"/>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12700">
              <a:solidFill>
                <a:srgbClr val="0F4C83">
                  <a:alpha val="50000"/>
                </a:srgbClr>
              </a:solidFill>
            </a:ln>
          </p:spPr>
          <p:style>
            <a:lnRef idx="1">
              <a:schemeClr val="accent1"/>
            </a:lnRef>
            <a:fillRef idx="0">
              <a:schemeClr val="accent1"/>
            </a:fillRef>
            <a:effectRef idx="0">
              <a:schemeClr val="accent1"/>
            </a:effectRef>
            <a:fontRef idx="minor">
              <a:schemeClr val="tx1"/>
            </a:fontRef>
          </p:style>
        </p:cxnSp>
        <p:sp>
          <p:nvSpPr>
            <p:cNvPr id="17" name="任意多边形 16"/>
            <p:cNvSpPr/>
            <p:nvPr/>
          </p:nvSpPr>
          <p:spPr>
            <a:xfrm flipV="1">
              <a:off x="9726" y="8304"/>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gradFill>
              <a:gsLst>
                <a:gs pos="0">
                  <a:schemeClr val="bg1"/>
                </a:gs>
                <a:gs pos="55000">
                  <a:srgbClr val="D7E5F9">
                    <a:alpha val="24000"/>
                  </a:srgbClr>
                </a:gs>
                <a:gs pos="63000">
                  <a:schemeClr val="accent1">
                    <a:lumMod val="45000"/>
                    <a:lumOff val="55000"/>
                    <a:alpha val="45000"/>
                  </a:schemeClr>
                </a:gs>
                <a:gs pos="83000">
                  <a:srgbClr val="9BD1DF"/>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flipV="1">
              <a:off x="8057" y="7980"/>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gradFill>
              <a:gsLst>
                <a:gs pos="0">
                  <a:schemeClr val="bg1"/>
                </a:gs>
                <a:gs pos="55000">
                  <a:srgbClr val="D7E5F9">
                    <a:alpha val="24000"/>
                  </a:srgbClr>
                </a:gs>
                <a:gs pos="63000">
                  <a:schemeClr val="accent1">
                    <a:lumMod val="45000"/>
                    <a:lumOff val="55000"/>
                    <a:alpha val="45000"/>
                  </a:schemeClr>
                </a:gs>
                <a:gs pos="83000">
                  <a:srgbClr val="98CFDD"/>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 name="图片 19"/>
          <p:cNvPicPr>
            <a:picLocks noChangeAspect="1"/>
          </p:cNvPicPr>
          <p:nvPr/>
        </p:nvPicPr>
        <p:blipFill>
          <a:blip r:embed="rId2"/>
          <a:stretch>
            <a:fillRect/>
          </a:stretch>
        </p:blipFill>
        <p:spPr>
          <a:xfrm>
            <a:off x="3394710" y="1757680"/>
            <a:ext cx="4686300" cy="657225"/>
          </a:xfrm>
          <a:prstGeom prst="rect">
            <a:avLst/>
          </a:prstGeom>
        </p:spPr>
      </p:pic>
      <p:sp>
        <p:nvSpPr>
          <p:cNvPr id="22" name="文本框 21"/>
          <p:cNvSpPr txBox="1"/>
          <p:nvPr/>
        </p:nvSpPr>
        <p:spPr>
          <a:xfrm>
            <a:off x="502920" y="1196975"/>
            <a:ext cx="6925310" cy="368300"/>
          </a:xfrm>
          <a:prstGeom prst="rect">
            <a:avLst/>
          </a:prstGeom>
          <a:noFill/>
        </p:spPr>
        <p:txBody>
          <a:bodyPr wrap="square" rtlCol="0" anchor="t">
            <a:spAutoFit/>
          </a:bodyPr>
          <a:p>
            <a:r>
              <a:rPr lang="zh-CN" altLang="en-US"/>
              <a:t>当模型收敛时，数据增强后的正样本 相对于锚点图像的条件概率</a:t>
            </a:r>
            <a:endParaRPr lang="zh-CN" altLang="en-US"/>
          </a:p>
        </p:txBody>
      </p:sp>
      <p:sp>
        <p:nvSpPr>
          <p:cNvPr id="24" name="文本框 23"/>
          <p:cNvSpPr txBox="1"/>
          <p:nvPr/>
        </p:nvSpPr>
        <p:spPr>
          <a:xfrm>
            <a:off x="502920" y="3098165"/>
            <a:ext cx="10213340" cy="737870"/>
          </a:xfrm>
          <a:prstGeom prst="rect">
            <a:avLst/>
          </a:prstGeom>
          <a:noFill/>
        </p:spPr>
        <p:txBody>
          <a:bodyPr wrap="square" rtlCol="0" anchor="t">
            <a:noAutofit/>
          </a:bodyPr>
          <a:p>
            <a:r>
              <a:rPr lang="zh-CN" altLang="en-US"/>
              <a:t>对于 |Pi| 不平衡的长尾数据集，SCL 使头类更加关注将具有 Pi 特征的锚点 zi 拉在一起，因为梯度由等式 </a:t>
            </a:r>
            <a:r>
              <a:rPr lang="en-US" altLang="zh-CN"/>
              <a:t>4</a:t>
            </a:r>
            <a:r>
              <a:rPr lang="zh-CN" altLang="en-US"/>
              <a:t>中的第三项主导。 </a:t>
            </a:r>
            <a:r>
              <a:rPr lang="zh-CN" altLang="en-US">
                <a:sym typeface="+mn-ea"/>
              </a:rPr>
              <a:t>而尾部类中没有足够的同类其他正样本。</a:t>
            </a:r>
            <a:endParaRPr lang="zh-CN" altLang="en-US"/>
          </a:p>
        </p:txBody>
      </p:sp>
      <p:pic>
        <p:nvPicPr>
          <p:cNvPr id="25" name="图片 24"/>
          <p:cNvPicPr>
            <a:picLocks noChangeAspect="1"/>
          </p:cNvPicPr>
          <p:nvPr/>
        </p:nvPicPr>
        <p:blipFill>
          <a:blip r:embed="rId3"/>
          <a:stretch>
            <a:fillRect/>
          </a:stretch>
        </p:blipFill>
        <p:spPr>
          <a:xfrm>
            <a:off x="2147570" y="3672205"/>
            <a:ext cx="5280660" cy="1600200"/>
          </a:xfrm>
          <a:prstGeom prst="rect">
            <a:avLst/>
          </a:prstGeom>
        </p:spPr>
      </p:pic>
      <p:sp>
        <p:nvSpPr>
          <p:cNvPr id="28" name="文本框 27"/>
          <p:cNvSpPr txBox="1"/>
          <p:nvPr/>
        </p:nvSpPr>
        <p:spPr>
          <a:xfrm>
            <a:off x="502920" y="2607310"/>
            <a:ext cx="6096000" cy="368300"/>
          </a:xfrm>
          <a:prstGeom prst="rect">
            <a:avLst/>
          </a:prstGeom>
          <a:noFill/>
        </p:spPr>
        <p:txBody>
          <a:bodyPr wrap="square" rtlCol="0" anchor="t">
            <a:spAutoFit/>
          </a:bodyPr>
          <a:p>
            <a:r>
              <a:rPr lang="zh-CN" altLang="en-US"/>
              <a:t>当SCL训练收敛时，p(</a:t>
            </a:r>
            <a:r>
              <a:rPr lang="en-US" altLang="zh-CN">
                <a:sym typeface="+mn-ea"/>
              </a:rPr>
              <a:t>zi+</a:t>
            </a:r>
            <a:r>
              <a:rPr lang="zh-CN" altLang="en-US"/>
              <a:t>|zi)的最优值也受到|Pi|的影响</a:t>
            </a:r>
            <a:endParaRPr lang="zh-CN" altLang="en-US"/>
          </a:p>
        </p:txBody>
      </p:sp>
      <p:sp>
        <p:nvSpPr>
          <p:cNvPr id="30" name="文本框 29"/>
          <p:cNvSpPr txBox="1"/>
          <p:nvPr/>
        </p:nvSpPr>
        <p:spPr>
          <a:xfrm>
            <a:off x="502920" y="5401310"/>
            <a:ext cx="9756775" cy="368300"/>
          </a:xfrm>
          <a:prstGeom prst="rect">
            <a:avLst/>
          </a:prstGeom>
          <a:noFill/>
        </p:spPr>
        <p:txBody>
          <a:bodyPr wrap="square" rtlCol="0" anchor="t">
            <a:spAutoFit/>
          </a:bodyPr>
          <a:p>
            <a:r>
              <a:rPr lang="zh-CN" altLang="en-US"/>
              <a:t>用 </a:t>
            </a:r>
            <a:r>
              <a:rPr lang="en-US" altLang="zh-CN">
                <a:sym typeface="+mn-ea"/>
              </a:rPr>
              <a:t>zi+</a:t>
            </a:r>
            <a:r>
              <a:rPr lang="zh-CN" altLang="en-US"/>
              <a:t>和 Pi 中的样本拉 zi 会导致学习不同的表示，即分别为尾类的外观特征和头类的语义特征。</a:t>
            </a:r>
            <a:endParaRPr lang="zh-CN" altLang="en-US"/>
          </a:p>
        </p:txBody>
      </p:sp>
      <p:sp>
        <p:nvSpPr>
          <p:cNvPr id="32" name="圆角矩形 31"/>
          <p:cNvSpPr/>
          <p:nvPr/>
        </p:nvSpPr>
        <p:spPr>
          <a:xfrm>
            <a:off x="3192780" y="4491990"/>
            <a:ext cx="2644140" cy="637540"/>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4"/>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37465" y="695325"/>
            <a:ext cx="4871720"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79335" y="695960"/>
            <a:ext cx="4822825"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5191760" y="495300"/>
            <a:ext cx="1807845" cy="401320"/>
          </a:xfrm>
          <a:prstGeom prst="round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dirty="0">
                <a:solidFill>
                  <a:schemeClr val="tx1"/>
                </a:solidFill>
                <a:latin typeface="汉仪中黑简" panose="02010600000101010101" charset="-122"/>
                <a:ea typeface="汉仪中黑简" panose="02010600000101010101" charset="-122"/>
                <a:sym typeface="+mn-ea"/>
              </a:rPr>
              <a:t>相关工作</a:t>
            </a:r>
            <a:endParaRPr lang="zh-CN" altLang="en-US" sz="2000" dirty="0">
              <a:solidFill>
                <a:schemeClr val="tx1"/>
              </a:solidFill>
              <a:latin typeface="汉仪中黑简" panose="02010600000101010101" charset="-122"/>
              <a:ea typeface="汉仪中黑简" panose="02010600000101010101" charset="-122"/>
              <a:sym typeface="+mn-ea"/>
            </a:endParaRPr>
          </a:p>
        </p:txBody>
      </p:sp>
      <p:sp>
        <p:nvSpPr>
          <p:cNvPr id="21" name="文本框 20"/>
          <p:cNvSpPr txBox="1"/>
          <p:nvPr/>
        </p:nvSpPr>
        <p:spPr>
          <a:xfrm>
            <a:off x="10102215" y="5631815"/>
            <a:ext cx="4064000" cy="368300"/>
          </a:xfrm>
          <a:prstGeom prst="rect">
            <a:avLst/>
          </a:prstGeom>
          <a:noFill/>
        </p:spPr>
        <p:txBody>
          <a:bodyPr wrap="square" rtlCol="0">
            <a:spAutoFit/>
          </a:bodyPr>
          <a:lstStyle/>
          <a:p>
            <a:endParaRPr lang="zh-CN" altLang="en-US"/>
          </a:p>
        </p:txBody>
      </p: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grpSp>
        <p:nvGrpSpPr>
          <p:cNvPr id="2" name="组合 1"/>
          <p:cNvGrpSpPr/>
          <p:nvPr/>
        </p:nvGrpSpPr>
        <p:grpSpPr>
          <a:xfrm>
            <a:off x="10259695" y="5013960"/>
            <a:ext cx="1123950" cy="1649730"/>
            <a:chOff x="8057" y="5646"/>
            <a:chExt cx="3180" cy="4668"/>
          </a:xfrm>
        </p:grpSpPr>
        <p:cxnSp>
          <p:nvCxnSpPr>
            <p:cNvPr id="9" name="直接连接符 8"/>
            <p:cNvCxnSpPr/>
            <p:nvPr/>
          </p:nvCxnSpPr>
          <p:spPr>
            <a:xfrm>
              <a:off x="10043" y="7392"/>
              <a:ext cx="0" cy="382"/>
            </a:xfrm>
            <a:prstGeom prst="line">
              <a:avLst/>
            </a:prstGeom>
            <a:solidFill>
              <a:srgbClr val="0F4C83"/>
            </a:solidFill>
            <a:ln w="25400" cmpd="sng">
              <a:solidFill>
                <a:schemeClr val="tx2">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015" y="7397"/>
              <a:ext cx="0" cy="382"/>
            </a:xfrm>
            <a:prstGeom prst="line">
              <a:avLst/>
            </a:prstGeom>
            <a:solidFill>
              <a:srgbClr val="0F4C83"/>
            </a:solidFill>
            <a:ln w="12700">
              <a:solidFill>
                <a:srgbClr val="0F4C83"/>
              </a:solidFill>
            </a:ln>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a:off x="9726" y="5646"/>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8057" y="7392"/>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V="1">
              <a:off x="10043" y="8186"/>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25400" cmpd="sng">
              <a:solidFill>
                <a:srgbClr val="5E75BA">
                  <a:alpha val="27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0015" y="8181"/>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12700">
              <a:solidFill>
                <a:srgbClr val="0F4C83">
                  <a:alpha val="50000"/>
                </a:srgbClr>
              </a:solidFill>
            </a:ln>
          </p:spPr>
          <p:style>
            <a:lnRef idx="1">
              <a:schemeClr val="accent1"/>
            </a:lnRef>
            <a:fillRef idx="0">
              <a:schemeClr val="accent1"/>
            </a:fillRef>
            <a:effectRef idx="0">
              <a:schemeClr val="accent1"/>
            </a:effectRef>
            <a:fontRef idx="minor">
              <a:schemeClr val="tx1"/>
            </a:fontRef>
          </p:style>
        </p:cxnSp>
        <p:sp>
          <p:nvSpPr>
            <p:cNvPr id="17" name="任意多边形 16"/>
            <p:cNvSpPr/>
            <p:nvPr/>
          </p:nvSpPr>
          <p:spPr>
            <a:xfrm flipV="1">
              <a:off x="9726" y="8304"/>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gradFill>
              <a:gsLst>
                <a:gs pos="0">
                  <a:schemeClr val="bg1"/>
                </a:gs>
                <a:gs pos="55000">
                  <a:srgbClr val="D7E5F9">
                    <a:alpha val="24000"/>
                  </a:srgbClr>
                </a:gs>
                <a:gs pos="63000">
                  <a:schemeClr val="accent1">
                    <a:lumMod val="45000"/>
                    <a:lumOff val="55000"/>
                    <a:alpha val="45000"/>
                  </a:schemeClr>
                </a:gs>
                <a:gs pos="83000">
                  <a:srgbClr val="9BD1DF"/>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flipV="1">
              <a:off x="8057" y="7980"/>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gradFill>
              <a:gsLst>
                <a:gs pos="0">
                  <a:schemeClr val="bg1"/>
                </a:gs>
                <a:gs pos="55000">
                  <a:srgbClr val="D7E5F9">
                    <a:alpha val="24000"/>
                  </a:srgbClr>
                </a:gs>
                <a:gs pos="63000">
                  <a:schemeClr val="accent1">
                    <a:lumMod val="45000"/>
                    <a:lumOff val="55000"/>
                    <a:alpha val="45000"/>
                  </a:schemeClr>
                </a:gs>
                <a:gs pos="83000">
                  <a:srgbClr val="98CFDD"/>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 name="图片 10"/>
          <p:cNvPicPr>
            <a:picLocks noChangeAspect="1"/>
          </p:cNvPicPr>
          <p:nvPr/>
        </p:nvPicPr>
        <p:blipFill>
          <a:blip r:embed="rId2"/>
          <a:stretch>
            <a:fillRect/>
          </a:stretch>
        </p:blipFill>
        <p:spPr>
          <a:xfrm>
            <a:off x="3455035" y="2026920"/>
            <a:ext cx="5280660" cy="1600200"/>
          </a:xfrm>
          <a:prstGeom prst="rect">
            <a:avLst/>
          </a:prstGeom>
        </p:spPr>
      </p:pic>
      <p:sp>
        <p:nvSpPr>
          <p:cNvPr id="31" name="文本框 30"/>
          <p:cNvSpPr txBox="1"/>
          <p:nvPr/>
        </p:nvSpPr>
        <p:spPr>
          <a:xfrm>
            <a:off x="1957070" y="4283075"/>
            <a:ext cx="8086725" cy="1191895"/>
          </a:xfrm>
          <a:prstGeom prst="rect">
            <a:avLst/>
          </a:prstGeom>
          <a:noFill/>
        </p:spPr>
        <p:txBody>
          <a:bodyPr wrap="square" rtlCol="0" anchor="t">
            <a:noAutofit/>
          </a:bodyPr>
          <a:p>
            <a:r>
              <a:rPr lang="zh-CN" altLang="en-US"/>
              <a:t>(4)还表明，SCL均匀地推开所有负样本，从而扩大了类间距离。 这种策略忽略了不同类别之间有价值的相似性线索。 </a:t>
            </a:r>
            <a:endParaRPr lang="zh-CN" altLang="en-US"/>
          </a:p>
        </p:txBody>
      </p:sp>
      <p:sp>
        <p:nvSpPr>
          <p:cNvPr id="3" name="圆角矩形 2"/>
          <p:cNvSpPr/>
          <p:nvPr/>
        </p:nvSpPr>
        <p:spPr>
          <a:xfrm>
            <a:off x="4723765" y="2181225"/>
            <a:ext cx="1212215" cy="609600"/>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37465" y="695325"/>
            <a:ext cx="4871720"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79335" y="695960"/>
            <a:ext cx="4822825"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5191760" y="495300"/>
            <a:ext cx="1807845" cy="401320"/>
          </a:xfrm>
          <a:prstGeom prst="round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dirty="0">
                <a:solidFill>
                  <a:schemeClr val="tx1"/>
                </a:solidFill>
                <a:latin typeface="汉仪中黑简" panose="02010600000101010101" charset="-122"/>
                <a:ea typeface="汉仪中黑简" panose="02010600000101010101" charset="-122"/>
                <a:sym typeface="+mn-ea"/>
              </a:rPr>
              <a:t>动机</a:t>
            </a:r>
            <a:endParaRPr lang="zh-CN" altLang="en-US" sz="2000" dirty="0">
              <a:solidFill>
                <a:schemeClr val="tx1"/>
              </a:solidFill>
              <a:latin typeface="汉仪中黑简" panose="02010600000101010101" charset="-122"/>
              <a:ea typeface="汉仪中黑简" panose="02010600000101010101" charset="-122"/>
              <a:sym typeface="+mn-ea"/>
            </a:endParaRPr>
          </a:p>
        </p:txBody>
      </p:sp>
      <p:sp>
        <p:nvSpPr>
          <p:cNvPr id="21" name="文本框 20"/>
          <p:cNvSpPr txBox="1"/>
          <p:nvPr/>
        </p:nvSpPr>
        <p:spPr>
          <a:xfrm>
            <a:off x="10102215" y="5631815"/>
            <a:ext cx="4064000" cy="368300"/>
          </a:xfrm>
          <a:prstGeom prst="rect">
            <a:avLst/>
          </a:prstGeom>
          <a:noFill/>
        </p:spPr>
        <p:txBody>
          <a:bodyPr wrap="square" rtlCol="0">
            <a:spAutoFit/>
          </a:bodyPr>
          <a:lstStyle/>
          <a:p>
            <a:endParaRPr lang="zh-CN" altLang="en-US"/>
          </a:p>
        </p:txBody>
      </p: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2" name="文本框 1"/>
          <p:cNvSpPr txBox="1"/>
          <p:nvPr/>
        </p:nvSpPr>
        <p:spPr>
          <a:xfrm>
            <a:off x="1250950" y="1760220"/>
            <a:ext cx="9598660" cy="1753235"/>
          </a:xfrm>
          <a:prstGeom prst="rect">
            <a:avLst/>
          </a:prstGeom>
          <a:noFill/>
        </p:spPr>
        <p:txBody>
          <a:bodyPr wrap="square" rtlCol="0" anchor="t">
            <a:spAutoFit/>
          </a:bodyPr>
          <a:p>
            <a:pPr marL="285750" indent="-285750">
              <a:buFont typeface="Arial" panose="020B0604020202020204" pitchFamily="34" charset="0"/>
              <a:buChar char="•"/>
            </a:pPr>
            <a:r>
              <a:rPr lang="zh-CN" altLang="en-US"/>
              <a:t>正样本的平等对待问题：SCL在处理正样本时，将其分为两类——锚点图像的数据增强版本和其他同一类别的图像。然而，SCL将这两类正样本平等对待，这在长尾识别的背景下会导致优化过程中对头部类别和尾部类别的特征表示不一致，因为头部类别有更多的正样本，从而在优化过程中占据主导地位。</a:t>
            </a:r>
            <a:endParaRPr lang="zh-CN" altLang="en-US"/>
          </a:p>
          <a:p>
            <a:pPr marL="285750" indent="-285750">
              <a:buFont typeface="Arial" panose="020B0604020202020204" pitchFamily="34" charset="0"/>
              <a:buChar char="•"/>
            </a:pPr>
            <a:r>
              <a:rPr lang="zh-CN" altLang="en-US"/>
              <a:t>SCL方法在</a:t>
            </a:r>
            <a:r>
              <a:rPr lang="zh-CN" altLang="en-US">
                <a:sym typeface="+mn-ea"/>
              </a:rPr>
              <a:t>均匀地推开所有负样本，从而扩大了类间距离，导致</a:t>
            </a:r>
            <a:r>
              <a:rPr lang="zh-CN" altLang="en-US"/>
              <a:t>尾部类别的特征表示学习不足。</a:t>
            </a:r>
            <a:endParaRPr lang="zh-CN" altLang="en-US"/>
          </a:p>
        </p:txBody>
      </p:sp>
      <p:sp>
        <p:nvSpPr>
          <p:cNvPr id="3" name="文本框 2"/>
          <p:cNvSpPr txBox="1"/>
          <p:nvPr/>
        </p:nvSpPr>
        <p:spPr>
          <a:xfrm>
            <a:off x="600075" y="3945890"/>
            <a:ext cx="6096000" cy="368300"/>
          </a:xfrm>
          <a:prstGeom prst="rect">
            <a:avLst/>
          </a:prstGeom>
          <a:noFill/>
        </p:spPr>
        <p:txBody>
          <a:bodyPr wrap="square" rtlCol="0" anchor="t">
            <a:spAutoFit/>
          </a:bodyPr>
          <a:p>
            <a:r>
              <a:rPr lang="zh-CN" altLang="en-US"/>
              <a:t>为了解决这两个问题，文章提出了以下方法</a:t>
            </a:r>
            <a:endParaRPr lang="zh-CN" altLang="en-US"/>
          </a:p>
        </p:txBody>
      </p:sp>
      <p:sp>
        <p:nvSpPr>
          <p:cNvPr id="7" name="文本框 6"/>
          <p:cNvSpPr txBox="1"/>
          <p:nvPr/>
        </p:nvSpPr>
        <p:spPr>
          <a:xfrm>
            <a:off x="1250950" y="4432935"/>
            <a:ext cx="9094470" cy="922020"/>
          </a:xfrm>
          <a:prstGeom prst="rect">
            <a:avLst/>
          </a:prstGeom>
          <a:noFill/>
        </p:spPr>
        <p:txBody>
          <a:bodyPr wrap="square" rtlCol="0" anchor="t">
            <a:spAutoFit/>
          </a:bodyPr>
          <a:p>
            <a:pPr marL="285750" indent="-285750">
              <a:buFont typeface="Arial" panose="020B0604020202020204" pitchFamily="34" charset="0"/>
              <a:buChar char="•"/>
            </a:pPr>
            <a:r>
              <a:rPr lang="zh-CN" altLang="en-US"/>
              <a:t>解耦监督对比损失（Decoupled Supervised Contrastive Loss, DSCL）：DSCL通过区分两种正样本并为它们设置不同的权重，以减轻不平衡数据集的影响，并防止学习到有偏差的类内距离。</a:t>
            </a:r>
            <a:endParaRPr lang="zh-CN" altLang="en-US"/>
          </a:p>
        </p:txBody>
      </p:sp>
      <p:sp>
        <p:nvSpPr>
          <p:cNvPr id="8" name="文本框 7"/>
          <p:cNvSpPr txBox="1"/>
          <p:nvPr/>
        </p:nvSpPr>
        <p:spPr>
          <a:xfrm>
            <a:off x="1250950" y="5473700"/>
            <a:ext cx="8924925" cy="922020"/>
          </a:xfrm>
          <a:prstGeom prst="rect">
            <a:avLst/>
          </a:prstGeom>
          <a:noFill/>
        </p:spPr>
        <p:txBody>
          <a:bodyPr wrap="square" rtlCol="0" anchor="t">
            <a:spAutoFit/>
          </a:bodyPr>
          <a:p>
            <a:pPr marL="285750" indent="-285750">
              <a:buFont typeface="Arial" panose="020B0604020202020204" pitchFamily="34" charset="0"/>
              <a:buChar char="•"/>
            </a:pPr>
            <a:r>
              <a:rPr lang="zh-CN" altLang="en-US"/>
              <a:t>基于补丁的自我蒸馏（Patch-based Self Distillation, PBSD）：PBSD通过利用头部类别来促进尾部类别的表示学习，通过挖掘不同实例之间共享的视觉模式并利用自我蒸馏过程来转移这些知识，从而缓解尾部类别的欠表示问题。</a:t>
            </a:r>
            <a:endParaRPr lang="zh-CN" altLang="en-US"/>
          </a:p>
        </p:txBody>
      </p:sp>
      <p:sp>
        <p:nvSpPr>
          <p:cNvPr id="9" name="文本框 8"/>
          <p:cNvSpPr txBox="1"/>
          <p:nvPr/>
        </p:nvSpPr>
        <p:spPr>
          <a:xfrm>
            <a:off x="600075" y="1202690"/>
            <a:ext cx="6563995" cy="368300"/>
          </a:xfrm>
          <a:prstGeom prst="rect">
            <a:avLst/>
          </a:prstGeom>
          <a:noFill/>
        </p:spPr>
        <p:txBody>
          <a:bodyPr wrap="square" rtlCol="0">
            <a:spAutoFit/>
          </a:bodyPr>
          <a:p>
            <a:r>
              <a:rPr lang="zh-CN" altLang="en-US">
                <a:sym typeface="+mn-ea"/>
              </a:rPr>
              <a:t>监督对比学习在长尾识别中存在优化偏差问题：</a:t>
            </a:r>
            <a:endParaRPr lang="zh-CN" altLang="en-US"/>
          </a:p>
        </p:txBody>
      </p:sp>
    </p:spTree>
    <p:custDataLst>
      <p:tags r:id="rId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3.xml><?xml version="1.0" encoding="utf-8"?>
<p:tagLst xmlns:p="http://schemas.openxmlformats.org/presentationml/2006/main">
  <p:tag name="KSO_WM_SPECIAL_SOURCE" val="bdnull"/>
</p:tagLst>
</file>

<file path=ppt/tags/tag64.xml><?xml version="1.0" encoding="utf-8"?>
<p:tagLst xmlns:p="http://schemas.openxmlformats.org/presentationml/2006/main">
  <p:tag name="KSO_WM_SPECIAL_SOURCE" val="bdnull"/>
</p:tagLst>
</file>

<file path=ppt/tags/tag65.xml><?xml version="1.0" encoding="utf-8"?>
<p:tagLst xmlns:p="http://schemas.openxmlformats.org/presentationml/2006/main">
  <p:tag name="KSO_WM_SPECIAL_SOURCE" val="bdnull"/>
</p:tagLst>
</file>

<file path=ppt/tags/tag66.xml><?xml version="1.0" encoding="utf-8"?>
<p:tagLst xmlns:p="http://schemas.openxmlformats.org/presentationml/2006/main">
  <p:tag name="KSO_WM_SPECIAL_SOURCE" val="bdnull"/>
</p:tagLst>
</file>

<file path=ppt/tags/tag67.xml><?xml version="1.0" encoding="utf-8"?>
<p:tagLst xmlns:p="http://schemas.openxmlformats.org/presentationml/2006/main">
  <p:tag name="KSO_WM_SPECIAL_SOURCE" val="bdnull"/>
</p:tagLst>
</file>

<file path=ppt/tags/tag68.xml><?xml version="1.0" encoding="utf-8"?>
<p:tagLst xmlns:p="http://schemas.openxmlformats.org/presentationml/2006/main">
  <p:tag name="KSO_WM_SPECIAL_SOURCE" val="bdnull"/>
</p:tagLst>
</file>

<file path=ppt/tags/tag69.xml><?xml version="1.0" encoding="utf-8"?>
<p:tagLst xmlns:p="http://schemas.openxmlformats.org/presentationml/2006/main">
  <p:tag name="KSO_WM_SPECIAL_SOURCE" val="bdnul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SPECIAL_SOURCE" val="bdnull"/>
</p:tagLst>
</file>

<file path=ppt/tags/tag71.xml><?xml version="1.0" encoding="utf-8"?>
<p:tagLst xmlns:p="http://schemas.openxmlformats.org/presentationml/2006/main">
  <p:tag name="KSO_WM_SPECIAL_SOURCE" val="bdnull"/>
</p:tagLst>
</file>

<file path=ppt/tags/tag72.xml><?xml version="1.0" encoding="utf-8"?>
<p:tagLst xmlns:p="http://schemas.openxmlformats.org/presentationml/2006/main">
  <p:tag name="KSO_WM_SPECIAL_SOURCE" val="bdnull"/>
</p:tagLst>
</file>

<file path=ppt/tags/tag73.xml><?xml version="1.0" encoding="utf-8"?>
<p:tagLst xmlns:p="http://schemas.openxmlformats.org/presentationml/2006/main">
  <p:tag name="KSO_WM_SPECIAL_SOURCE" val="bdnull"/>
</p:tagLst>
</file>

<file path=ppt/tags/tag74.xml><?xml version="1.0" encoding="utf-8"?>
<p:tagLst xmlns:p="http://schemas.openxmlformats.org/presentationml/2006/main">
  <p:tag name="KSO_WM_SPECIAL_SOURCE" val="bdnull"/>
</p:tagLst>
</file>

<file path=ppt/tags/tag75.xml><?xml version="1.0" encoding="utf-8"?>
<p:tagLst xmlns:p="http://schemas.openxmlformats.org/presentationml/2006/main">
  <p:tag name="KSO_WM_SPECIAL_SOURCE" val="bdnull"/>
</p:tagLst>
</file>

<file path=ppt/tags/tag76.xml><?xml version="1.0" encoding="utf-8"?>
<p:tagLst xmlns:p="http://schemas.openxmlformats.org/presentationml/2006/main">
  <p:tag name="KSO_WM_SPECIAL_SOURCE" val="bdnull"/>
</p:tagLst>
</file>

<file path=ppt/tags/tag77.xml><?xml version="1.0" encoding="utf-8"?>
<p:tagLst xmlns:p="http://schemas.openxmlformats.org/presentationml/2006/main">
  <p:tag name="KSO_WM_SPECIAL_SOURCE" val="bdnull"/>
</p:tagLst>
</file>

<file path=ppt/tags/tag78.xml><?xml version="1.0" encoding="utf-8"?>
<p:tagLst xmlns:p="http://schemas.openxmlformats.org/presentationml/2006/main">
  <p:tag name="KSO_WM_SPECIAL_SOURCE" val="bdnull"/>
</p:tagLst>
</file>

<file path=ppt/tags/tag79.xml><?xml version="1.0" encoding="utf-8"?>
<p:tagLst xmlns:p="http://schemas.openxmlformats.org/presentationml/2006/main">
  <p:tag name="KSO_WPP_MARK_KEY" val="bd134dc1-d8e5-42a1-8910-d99647c77090"/>
  <p:tag name="COMMONDATA" val="eyJjb3VudCI6MTIsImhkaWQiOiIyMjRkM2UyZjg4Njg5NGY0YWMwZGU0YTEwZjk0NGQxYiIsInVzZXJDb3VudCI6MX0="/>
  <p:tag name="commondata" val="eyJjb3VudCI6MTMsImhkaWQiOiIyMjRkM2UyZjg4Njg5NGY0YWMwZGU0YTEwZjk0NGQxYiIsInVzZXJDb3VudCI6Mn0="/>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2157</Words>
  <Application>WPS 演示</Application>
  <PresentationFormat>宽屏</PresentationFormat>
  <Paragraphs>139</Paragraphs>
  <Slides>17</Slides>
  <Notes>14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17</vt:i4>
      </vt:variant>
    </vt:vector>
  </HeadingPairs>
  <TitlesOfParts>
    <vt:vector size="27" baseType="lpstr">
      <vt:lpstr>Arial</vt:lpstr>
      <vt:lpstr>宋体</vt:lpstr>
      <vt:lpstr>Wingdings</vt:lpstr>
      <vt:lpstr>Wingdings</vt:lpstr>
      <vt:lpstr>汉仪中黑简</vt:lpstr>
      <vt:lpstr>黑体</vt:lpstr>
      <vt:lpstr>微软雅黑</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zh wang</dc:creator>
  <cp:lastModifiedBy>半城烟沙</cp:lastModifiedBy>
  <cp:revision>268</cp:revision>
  <dcterms:created xsi:type="dcterms:W3CDTF">2019-06-19T02:08:00Z</dcterms:created>
  <dcterms:modified xsi:type="dcterms:W3CDTF">2024-05-11T10:11:38Z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2052-12.1.0.16729</vt:lpwstr>
  </property>
  <property fmtid="{D5CDD505-2E9C-101B-9397-08002B2CF9AE}" pid="3" name="ICV">
    <vt:lpwstr>FEB4D356B40740AF93FCEF0A19DF617F_13</vt:lpwstr>
  </property>
  <property fmtid="{D5CDD505-2E9C-101B-9397-08002B2CF9AE}" pid="4" name="KSOTemplateUUID">
    <vt:lpwstr>v1.0_mb_jNhsuQL2uWoPK5zBJV6jDQ==</vt:lpwstr>
  </property>
</Properties>
</file>